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60" r:id="rId2"/>
  </p:sldMasterIdLst>
  <p:notesMasterIdLst>
    <p:notesMasterId r:id="rId13"/>
  </p:notesMasterIdLst>
  <p:sldIdLst>
    <p:sldId id="256" r:id="rId3"/>
    <p:sldId id="257" r:id="rId4"/>
    <p:sldId id="258" r:id="rId5"/>
    <p:sldId id="259" r:id="rId6"/>
    <p:sldId id="260" r:id="rId7"/>
    <p:sldId id="261" r:id="rId8"/>
    <p:sldId id="266" r:id="rId9"/>
    <p:sldId id="263" r:id="rId10"/>
    <p:sldId id="264" r:id="rId11"/>
    <p:sldId id="265" r:id="rId12"/>
  </p:sldIdLst>
  <p:sldSz cx="14630400" cy="8229600"/>
  <p:notesSz cx="8229600" cy="14630400"/>
  <p:embeddedFontLst>
    <p:embeddedFont>
      <p:font typeface="Instrument Sans Medium" panose="020B0604020202020204" charset="0"/>
      <p:regular r:id="rId14"/>
    </p:embeddedFont>
    <p:embeddedFont>
      <p:font typeface="Inter" panose="020B0604020202020204" charset="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5E7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93" d="100"/>
          <a:sy n="93" d="100"/>
        </p:scale>
        <p:origin x="52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font" Target="fonts/font2.fntdata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1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cas Faneuff" userId="96b59eb0886b2efd" providerId="LiveId" clId="{0C241F5E-2410-481E-BD92-5B2E8936D30E}"/>
    <pc:docChg chg="undo custSel modSld">
      <pc:chgData name="Lucas Faneuff" userId="96b59eb0886b2efd" providerId="LiveId" clId="{0C241F5E-2410-481E-BD92-5B2E8936D30E}" dt="2025-11-25T10:37:06.948" v="65" actId="14100"/>
      <pc:docMkLst>
        <pc:docMk/>
      </pc:docMkLst>
      <pc:sldChg chg="modSp mod">
        <pc:chgData name="Lucas Faneuff" userId="96b59eb0886b2efd" providerId="LiveId" clId="{0C241F5E-2410-481E-BD92-5B2E8936D30E}" dt="2025-11-25T10:37:06.948" v="65" actId="14100"/>
        <pc:sldMkLst>
          <pc:docMk/>
          <pc:sldMk cId="0" sldId="263"/>
        </pc:sldMkLst>
        <pc:spChg chg="mod">
          <ac:chgData name="Lucas Faneuff" userId="96b59eb0886b2efd" providerId="LiveId" clId="{0C241F5E-2410-481E-BD92-5B2E8936D30E}" dt="2025-11-25T10:37:01.827" v="64" actId="1076"/>
          <ac:spMkLst>
            <pc:docMk/>
            <pc:sldMk cId="0" sldId="263"/>
            <ac:spMk id="4" creationId="{00000000-0000-0000-0000-000000000000}"/>
          </ac:spMkLst>
        </pc:spChg>
        <pc:spChg chg="mod">
          <ac:chgData name="Lucas Faneuff" userId="96b59eb0886b2efd" providerId="LiveId" clId="{0C241F5E-2410-481E-BD92-5B2E8936D30E}" dt="2025-11-25T10:36:58.085" v="62" actId="1076"/>
          <ac:spMkLst>
            <pc:docMk/>
            <pc:sldMk cId="0" sldId="263"/>
            <ac:spMk id="6" creationId="{00000000-0000-0000-0000-000000000000}"/>
          </ac:spMkLst>
        </pc:spChg>
        <pc:spChg chg="mod">
          <ac:chgData name="Lucas Faneuff" userId="96b59eb0886b2efd" providerId="LiveId" clId="{0C241F5E-2410-481E-BD92-5B2E8936D30E}" dt="2025-11-25T10:36:58.085" v="62" actId="1076"/>
          <ac:spMkLst>
            <pc:docMk/>
            <pc:sldMk cId="0" sldId="263"/>
            <ac:spMk id="7" creationId="{00000000-0000-0000-0000-000000000000}"/>
          </ac:spMkLst>
        </pc:spChg>
        <pc:spChg chg="mod">
          <ac:chgData name="Lucas Faneuff" userId="96b59eb0886b2efd" providerId="LiveId" clId="{0C241F5E-2410-481E-BD92-5B2E8936D30E}" dt="2025-11-25T10:36:58.085" v="62" actId="1076"/>
          <ac:spMkLst>
            <pc:docMk/>
            <pc:sldMk cId="0" sldId="263"/>
            <ac:spMk id="8" creationId="{00000000-0000-0000-0000-000000000000}"/>
          </ac:spMkLst>
        </pc:spChg>
        <pc:spChg chg="mod">
          <ac:chgData name="Lucas Faneuff" userId="96b59eb0886b2efd" providerId="LiveId" clId="{0C241F5E-2410-481E-BD92-5B2E8936D30E}" dt="2025-11-25T10:36:58.085" v="62" actId="1076"/>
          <ac:spMkLst>
            <pc:docMk/>
            <pc:sldMk cId="0" sldId="263"/>
            <ac:spMk id="9" creationId="{00000000-0000-0000-0000-000000000000}"/>
          </ac:spMkLst>
        </pc:spChg>
        <pc:spChg chg="mod">
          <ac:chgData name="Lucas Faneuff" userId="96b59eb0886b2efd" providerId="LiveId" clId="{0C241F5E-2410-481E-BD92-5B2E8936D30E}" dt="2025-11-25T10:36:14.503" v="59" actId="1076"/>
          <ac:spMkLst>
            <pc:docMk/>
            <pc:sldMk cId="0" sldId="263"/>
            <ac:spMk id="10" creationId="{00000000-0000-0000-0000-000000000000}"/>
          </ac:spMkLst>
        </pc:spChg>
        <pc:spChg chg="mod">
          <ac:chgData name="Lucas Faneuff" userId="96b59eb0886b2efd" providerId="LiveId" clId="{0C241F5E-2410-481E-BD92-5B2E8936D30E}" dt="2025-11-25T10:36:58.085" v="62" actId="1076"/>
          <ac:spMkLst>
            <pc:docMk/>
            <pc:sldMk cId="0" sldId="263"/>
            <ac:spMk id="11" creationId="{00000000-0000-0000-0000-000000000000}"/>
          </ac:spMkLst>
        </pc:spChg>
        <pc:spChg chg="mod">
          <ac:chgData name="Lucas Faneuff" userId="96b59eb0886b2efd" providerId="LiveId" clId="{0C241F5E-2410-481E-BD92-5B2E8936D30E}" dt="2025-11-25T10:36:58.085" v="62" actId="1076"/>
          <ac:spMkLst>
            <pc:docMk/>
            <pc:sldMk cId="0" sldId="263"/>
            <ac:spMk id="12" creationId="{00000000-0000-0000-0000-000000000000}"/>
          </ac:spMkLst>
        </pc:spChg>
        <pc:spChg chg="mod">
          <ac:chgData name="Lucas Faneuff" userId="96b59eb0886b2efd" providerId="LiveId" clId="{0C241F5E-2410-481E-BD92-5B2E8936D30E}" dt="2025-11-25T10:36:58.085" v="62" actId="1076"/>
          <ac:spMkLst>
            <pc:docMk/>
            <pc:sldMk cId="0" sldId="263"/>
            <ac:spMk id="13" creationId="{00000000-0000-0000-0000-000000000000}"/>
          </ac:spMkLst>
        </pc:spChg>
        <pc:spChg chg="mod">
          <ac:chgData name="Lucas Faneuff" userId="96b59eb0886b2efd" providerId="LiveId" clId="{0C241F5E-2410-481E-BD92-5B2E8936D30E}" dt="2025-11-25T10:36:58.085" v="62" actId="1076"/>
          <ac:spMkLst>
            <pc:docMk/>
            <pc:sldMk cId="0" sldId="263"/>
            <ac:spMk id="14" creationId="{00000000-0000-0000-0000-000000000000}"/>
          </ac:spMkLst>
        </pc:spChg>
        <pc:spChg chg="mod">
          <ac:chgData name="Lucas Faneuff" userId="96b59eb0886b2efd" providerId="LiveId" clId="{0C241F5E-2410-481E-BD92-5B2E8936D30E}" dt="2025-11-25T10:36:58.085" v="62" actId="1076"/>
          <ac:spMkLst>
            <pc:docMk/>
            <pc:sldMk cId="0" sldId="263"/>
            <ac:spMk id="15" creationId="{00000000-0000-0000-0000-000000000000}"/>
          </ac:spMkLst>
        </pc:spChg>
        <pc:spChg chg="mod">
          <ac:chgData name="Lucas Faneuff" userId="96b59eb0886b2efd" providerId="LiveId" clId="{0C241F5E-2410-481E-BD92-5B2E8936D30E}" dt="2025-11-25T10:36:58.085" v="62" actId="1076"/>
          <ac:spMkLst>
            <pc:docMk/>
            <pc:sldMk cId="0" sldId="263"/>
            <ac:spMk id="16" creationId="{00000000-0000-0000-0000-000000000000}"/>
          </ac:spMkLst>
        </pc:spChg>
        <pc:spChg chg="mod">
          <ac:chgData name="Lucas Faneuff" userId="96b59eb0886b2efd" providerId="LiveId" clId="{0C241F5E-2410-481E-BD92-5B2E8936D30E}" dt="2025-11-25T10:36:30.091" v="60" actId="1076"/>
          <ac:spMkLst>
            <pc:docMk/>
            <pc:sldMk cId="0" sldId="263"/>
            <ac:spMk id="17" creationId="{00000000-0000-0000-0000-000000000000}"/>
          </ac:spMkLst>
        </pc:spChg>
        <pc:spChg chg="mod">
          <ac:chgData name="Lucas Faneuff" userId="96b59eb0886b2efd" providerId="LiveId" clId="{0C241F5E-2410-481E-BD92-5B2E8936D30E}" dt="2025-11-25T10:36:30.091" v="60" actId="1076"/>
          <ac:spMkLst>
            <pc:docMk/>
            <pc:sldMk cId="0" sldId="263"/>
            <ac:spMk id="18" creationId="{00000000-0000-0000-0000-000000000000}"/>
          </ac:spMkLst>
        </pc:spChg>
        <pc:spChg chg="mod">
          <ac:chgData name="Lucas Faneuff" userId="96b59eb0886b2efd" providerId="LiveId" clId="{0C241F5E-2410-481E-BD92-5B2E8936D30E}" dt="2025-11-25T10:36:30.091" v="60" actId="1076"/>
          <ac:spMkLst>
            <pc:docMk/>
            <pc:sldMk cId="0" sldId="263"/>
            <ac:spMk id="19" creationId="{00000000-0000-0000-0000-000000000000}"/>
          </ac:spMkLst>
        </pc:spChg>
        <pc:spChg chg="mod">
          <ac:chgData name="Lucas Faneuff" userId="96b59eb0886b2efd" providerId="LiveId" clId="{0C241F5E-2410-481E-BD92-5B2E8936D30E}" dt="2025-11-25T10:36:30.091" v="60" actId="1076"/>
          <ac:spMkLst>
            <pc:docMk/>
            <pc:sldMk cId="0" sldId="263"/>
            <ac:spMk id="20" creationId="{00000000-0000-0000-0000-000000000000}"/>
          </ac:spMkLst>
        </pc:spChg>
        <pc:picChg chg="mod">
          <ac:chgData name="Lucas Faneuff" userId="96b59eb0886b2efd" providerId="LiveId" clId="{0C241F5E-2410-481E-BD92-5B2E8936D30E}" dt="2025-11-25T10:37:06.948" v="65" actId="14100"/>
          <ac:picMkLst>
            <pc:docMk/>
            <pc:sldMk cId="0" sldId="263"/>
            <ac:picMk id="26" creationId="{CE3C73BD-9D39-0450-43AF-5B18E1ABAE87}"/>
          </ac:picMkLst>
        </pc:picChg>
      </pc:sldChg>
      <pc:sldChg chg="delSp modSp mod">
        <pc:chgData name="Lucas Faneuff" userId="96b59eb0886b2efd" providerId="LiveId" clId="{0C241F5E-2410-481E-BD92-5B2E8936D30E}" dt="2025-11-25T10:34:12.712" v="54" actId="14100"/>
        <pc:sldMkLst>
          <pc:docMk/>
          <pc:sldMk cId="0" sldId="264"/>
        </pc:sldMkLst>
        <pc:spChg chg="mod">
          <ac:chgData name="Lucas Faneuff" userId="96b59eb0886b2efd" providerId="LiveId" clId="{0C241F5E-2410-481E-BD92-5B2E8936D30E}" dt="2025-11-25T10:30:55.050" v="26" actId="14100"/>
          <ac:spMkLst>
            <pc:docMk/>
            <pc:sldMk cId="0" sldId="264"/>
            <ac:spMk id="3" creationId="{00000000-0000-0000-0000-000000000000}"/>
          </ac:spMkLst>
        </pc:spChg>
        <pc:spChg chg="mod">
          <ac:chgData name="Lucas Faneuff" userId="96b59eb0886b2efd" providerId="LiveId" clId="{0C241F5E-2410-481E-BD92-5B2E8936D30E}" dt="2025-11-25T10:30:39.883" v="24" actId="14100"/>
          <ac:spMkLst>
            <pc:docMk/>
            <pc:sldMk cId="0" sldId="264"/>
            <ac:spMk id="4" creationId="{00000000-0000-0000-0000-000000000000}"/>
          </ac:spMkLst>
        </pc:spChg>
        <pc:spChg chg="mod">
          <ac:chgData name="Lucas Faneuff" userId="96b59eb0886b2efd" providerId="LiveId" clId="{0C241F5E-2410-481E-BD92-5B2E8936D30E}" dt="2025-11-25T10:31:36.114" v="32" actId="14100"/>
          <ac:spMkLst>
            <pc:docMk/>
            <pc:sldMk cId="0" sldId="264"/>
            <ac:spMk id="5" creationId="{00000000-0000-0000-0000-000000000000}"/>
          </ac:spMkLst>
        </pc:spChg>
        <pc:spChg chg="mod">
          <ac:chgData name="Lucas Faneuff" userId="96b59eb0886b2efd" providerId="LiveId" clId="{0C241F5E-2410-481E-BD92-5B2E8936D30E}" dt="2025-11-25T10:32:46.939" v="41" actId="14100"/>
          <ac:spMkLst>
            <pc:docMk/>
            <pc:sldMk cId="0" sldId="264"/>
            <ac:spMk id="6" creationId="{00000000-0000-0000-0000-000000000000}"/>
          </ac:spMkLst>
        </pc:spChg>
        <pc:spChg chg="mod">
          <ac:chgData name="Lucas Faneuff" userId="96b59eb0886b2efd" providerId="LiveId" clId="{0C241F5E-2410-481E-BD92-5B2E8936D30E}" dt="2025-11-25T10:28:21.197" v="13" actId="1076"/>
          <ac:spMkLst>
            <pc:docMk/>
            <pc:sldMk cId="0" sldId="264"/>
            <ac:spMk id="7" creationId="{00000000-0000-0000-0000-000000000000}"/>
          </ac:spMkLst>
        </pc:spChg>
        <pc:spChg chg="mod">
          <ac:chgData name="Lucas Faneuff" userId="96b59eb0886b2efd" providerId="LiveId" clId="{0C241F5E-2410-481E-BD92-5B2E8936D30E}" dt="2025-11-25T10:32:38.695" v="39" actId="14100"/>
          <ac:spMkLst>
            <pc:docMk/>
            <pc:sldMk cId="0" sldId="264"/>
            <ac:spMk id="8" creationId="{00000000-0000-0000-0000-000000000000}"/>
          </ac:spMkLst>
        </pc:spChg>
        <pc:spChg chg="mod">
          <ac:chgData name="Lucas Faneuff" userId="96b59eb0886b2efd" providerId="LiveId" clId="{0C241F5E-2410-481E-BD92-5B2E8936D30E}" dt="2025-11-25T10:29:33.286" v="16" actId="1076"/>
          <ac:spMkLst>
            <pc:docMk/>
            <pc:sldMk cId="0" sldId="264"/>
            <ac:spMk id="9" creationId="{00000000-0000-0000-0000-000000000000}"/>
          </ac:spMkLst>
        </pc:spChg>
        <pc:spChg chg="mod">
          <ac:chgData name="Lucas Faneuff" userId="96b59eb0886b2efd" providerId="LiveId" clId="{0C241F5E-2410-481E-BD92-5B2E8936D30E}" dt="2025-11-25T10:29:33.286" v="16" actId="1076"/>
          <ac:spMkLst>
            <pc:docMk/>
            <pc:sldMk cId="0" sldId="264"/>
            <ac:spMk id="10" creationId="{00000000-0000-0000-0000-000000000000}"/>
          </ac:spMkLst>
        </pc:spChg>
        <pc:spChg chg="mod">
          <ac:chgData name="Lucas Faneuff" userId="96b59eb0886b2efd" providerId="LiveId" clId="{0C241F5E-2410-481E-BD92-5B2E8936D30E}" dt="2025-11-25T10:33:56.339" v="52" actId="14100"/>
          <ac:spMkLst>
            <pc:docMk/>
            <pc:sldMk cId="0" sldId="264"/>
            <ac:spMk id="11" creationId="{00000000-0000-0000-0000-000000000000}"/>
          </ac:spMkLst>
        </pc:spChg>
        <pc:spChg chg="mod">
          <ac:chgData name="Lucas Faneuff" userId="96b59eb0886b2efd" providerId="LiveId" clId="{0C241F5E-2410-481E-BD92-5B2E8936D30E}" dt="2025-11-25T10:29:14.455" v="15" actId="1076"/>
          <ac:spMkLst>
            <pc:docMk/>
            <pc:sldMk cId="0" sldId="264"/>
            <ac:spMk id="12" creationId="{00000000-0000-0000-0000-000000000000}"/>
          </ac:spMkLst>
        </pc:spChg>
        <pc:spChg chg="mod">
          <ac:chgData name="Lucas Faneuff" userId="96b59eb0886b2efd" providerId="LiveId" clId="{0C241F5E-2410-481E-BD92-5B2E8936D30E}" dt="2025-11-25T10:29:14.455" v="15" actId="1076"/>
          <ac:spMkLst>
            <pc:docMk/>
            <pc:sldMk cId="0" sldId="264"/>
            <ac:spMk id="13" creationId="{00000000-0000-0000-0000-000000000000}"/>
          </ac:spMkLst>
        </pc:spChg>
        <pc:spChg chg="mod">
          <ac:chgData name="Lucas Faneuff" userId="96b59eb0886b2efd" providerId="LiveId" clId="{0C241F5E-2410-481E-BD92-5B2E8936D30E}" dt="2025-11-25T10:31:59.581" v="34" actId="14100"/>
          <ac:spMkLst>
            <pc:docMk/>
            <pc:sldMk cId="0" sldId="264"/>
            <ac:spMk id="14" creationId="{00000000-0000-0000-0000-000000000000}"/>
          </ac:spMkLst>
        </pc:spChg>
        <pc:spChg chg="del mod">
          <ac:chgData name="Lucas Faneuff" userId="96b59eb0886b2efd" providerId="LiveId" clId="{0C241F5E-2410-481E-BD92-5B2E8936D30E}" dt="2025-11-25T10:20:40.887" v="3" actId="21"/>
          <ac:spMkLst>
            <pc:docMk/>
            <pc:sldMk cId="0" sldId="264"/>
            <ac:spMk id="15" creationId="{00000000-0000-0000-0000-000000000000}"/>
          </ac:spMkLst>
        </pc:spChg>
        <pc:spChg chg="del">
          <ac:chgData name="Lucas Faneuff" userId="96b59eb0886b2efd" providerId="LiveId" clId="{0C241F5E-2410-481E-BD92-5B2E8936D30E}" dt="2025-11-25T10:20:30.828" v="1" actId="21"/>
          <ac:spMkLst>
            <pc:docMk/>
            <pc:sldMk cId="0" sldId="264"/>
            <ac:spMk id="16" creationId="{00000000-0000-0000-0000-000000000000}"/>
          </ac:spMkLst>
        </pc:spChg>
        <pc:spChg chg="del">
          <ac:chgData name="Lucas Faneuff" userId="96b59eb0886b2efd" providerId="LiveId" clId="{0C241F5E-2410-481E-BD92-5B2E8936D30E}" dt="2025-11-25T10:20:30.828" v="1" actId="21"/>
          <ac:spMkLst>
            <pc:docMk/>
            <pc:sldMk cId="0" sldId="264"/>
            <ac:spMk id="17" creationId="{00000000-0000-0000-0000-000000000000}"/>
          </ac:spMkLst>
        </pc:spChg>
        <pc:spChg chg="mod">
          <ac:chgData name="Lucas Faneuff" userId="96b59eb0886b2efd" providerId="LiveId" clId="{0C241F5E-2410-481E-BD92-5B2E8936D30E}" dt="2025-11-25T10:33:07.208" v="43" actId="14100"/>
          <ac:spMkLst>
            <pc:docMk/>
            <pc:sldMk cId="0" sldId="264"/>
            <ac:spMk id="21" creationId="{45F2F178-2586-D434-B025-3501A488099A}"/>
          </ac:spMkLst>
        </pc:spChg>
        <pc:spChg chg="mod">
          <ac:chgData name="Lucas Faneuff" userId="96b59eb0886b2efd" providerId="LiveId" clId="{0C241F5E-2410-481E-BD92-5B2E8936D30E}" dt="2025-11-25T10:33:23.484" v="47" actId="14100"/>
          <ac:spMkLst>
            <pc:docMk/>
            <pc:sldMk cId="0" sldId="264"/>
            <ac:spMk id="22" creationId="{90EE42AA-B518-7780-624F-910C1EB27E93}"/>
          </ac:spMkLst>
        </pc:spChg>
        <pc:spChg chg="mod">
          <ac:chgData name="Lucas Faneuff" userId="96b59eb0886b2efd" providerId="LiveId" clId="{0C241F5E-2410-481E-BD92-5B2E8936D30E}" dt="2025-11-25T10:33:44.409" v="51" actId="14100"/>
          <ac:spMkLst>
            <pc:docMk/>
            <pc:sldMk cId="0" sldId="264"/>
            <ac:spMk id="23" creationId="{67F87A5D-A2B7-48F0-B694-B4E3348BDF2D}"/>
          </ac:spMkLst>
        </pc:spChg>
        <pc:spChg chg="mod">
          <ac:chgData name="Lucas Faneuff" userId="96b59eb0886b2efd" providerId="LiveId" clId="{0C241F5E-2410-481E-BD92-5B2E8936D30E}" dt="2025-11-25T10:29:33.286" v="16" actId="1076"/>
          <ac:spMkLst>
            <pc:docMk/>
            <pc:sldMk cId="0" sldId="264"/>
            <ac:spMk id="24" creationId="{94105FC1-01E7-D831-4682-6860746FA0FC}"/>
          </ac:spMkLst>
        </pc:spChg>
        <pc:spChg chg="mod">
          <ac:chgData name="Lucas Faneuff" userId="96b59eb0886b2efd" providerId="LiveId" clId="{0C241F5E-2410-481E-BD92-5B2E8936D30E}" dt="2025-11-25T10:29:33.286" v="16" actId="1076"/>
          <ac:spMkLst>
            <pc:docMk/>
            <pc:sldMk cId="0" sldId="264"/>
            <ac:spMk id="25" creationId="{677AC986-75D8-3874-E4AD-FB07DC8F2CDA}"/>
          </ac:spMkLst>
        </pc:spChg>
        <pc:spChg chg="mod">
          <ac:chgData name="Lucas Faneuff" userId="96b59eb0886b2efd" providerId="LiveId" clId="{0C241F5E-2410-481E-BD92-5B2E8936D30E}" dt="2025-11-25T10:34:12.712" v="54" actId="14100"/>
          <ac:spMkLst>
            <pc:docMk/>
            <pc:sldMk cId="0" sldId="264"/>
            <ac:spMk id="26" creationId="{276C5718-754C-6AD1-F217-D8EEBA003E96}"/>
          </ac:spMkLst>
        </pc:spChg>
        <pc:spChg chg="del">
          <ac:chgData name="Lucas Faneuff" userId="96b59eb0886b2efd" providerId="LiveId" clId="{0C241F5E-2410-481E-BD92-5B2E8936D30E}" dt="2025-11-25T10:25:23.082" v="5" actId="21"/>
          <ac:spMkLst>
            <pc:docMk/>
            <pc:sldMk cId="0" sldId="264"/>
            <ac:spMk id="27" creationId="{833B77CD-BF85-9DC2-BB81-6E2D5B813D7F}"/>
          </ac:spMkLst>
        </pc:spChg>
        <pc:spChg chg="del">
          <ac:chgData name="Lucas Faneuff" userId="96b59eb0886b2efd" providerId="LiveId" clId="{0C241F5E-2410-481E-BD92-5B2E8936D30E}" dt="2025-11-25T10:25:23.082" v="5" actId="21"/>
          <ac:spMkLst>
            <pc:docMk/>
            <pc:sldMk cId="0" sldId="264"/>
            <ac:spMk id="28" creationId="{199D6CE5-E67A-1625-8318-DA00F3F86483}"/>
          </ac:spMkLst>
        </pc:spChg>
        <pc:spChg chg="del">
          <ac:chgData name="Lucas Faneuff" userId="96b59eb0886b2efd" providerId="LiveId" clId="{0C241F5E-2410-481E-BD92-5B2E8936D30E}" dt="2025-11-25T10:25:23.082" v="5" actId="21"/>
          <ac:spMkLst>
            <pc:docMk/>
            <pc:sldMk cId="0" sldId="264"/>
            <ac:spMk id="29" creationId="{A0ED87C7-99D3-3711-3138-D56570130449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829676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7021451-1387-4CA6-816F-3879F97B5CBC}" type="slidenum"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C4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41B2D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C4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41B2D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596404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C4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41B2D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6675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C4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41B2D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C4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41B2D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C4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41B2D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C4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41B2D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C4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41B2D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C4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41B2D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C4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41B2D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42C4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41B2D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36217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488" y="1655088"/>
            <a:ext cx="4919424" cy="4919424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6280190" y="305442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2D7E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Customer RFM Segmentation Case Study</a:t>
            </a:r>
            <a:endParaRPr lang="en-US" sz="4450" dirty="0"/>
          </a:p>
        </p:txBody>
      </p:sp>
      <p:sp>
        <p:nvSpPr>
          <p:cNvPr id="5" name="Text 1"/>
          <p:cNvSpPr/>
          <p:nvPr/>
        </p:nvSpPr>
        <p:spPr>
          <a:xfrm>
            <a:off x="6280190" y="4812149"/>
            <a:ext cx="75564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7EB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Using RFM Analysis to Uncover Customer Value &amp; Drive Retention</a:t>
            </a: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6280190" y="700802"/>
            <a:ext cx="6774299" cy="63793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dirty="0">
                <a:solidFill>
                  <a:srgbClr val="92D7E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Strategic Recommendations</a:t>
            </a:r>
            <a:endParaRPr lang="en-US" sz="4000" dirty="0"/>
          </a:p>
        </p:txBody>
      </p:sp>
      <p:sp>
        <p:nvSpPr>
          <p:cNvPr id="5" name="Shape 2"/>
          <p:cNvSpPr/>
          <p:nvPr/>
        </p:nvSpPr>
        <p:spPr>
          <a:xfrm>
            <a:off x="6280190" y="1644848"/>
            <a:ext cx="459224" cy="459224"/>
          </a:xfrm>
          <a:prstGeom prst="roundRect">
            <a:avLst>
              <a:gd name="adj" fmla="val 6668"/>
            </a:avLst>
          </a:prstGeom>
          <a:solidFill>
            <a:srgbClr val="333A4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6356687" y="1683068"/>
            <a:ext cx="306110" cy="3826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5E7EB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6943487" y="1714976"/>
            <a:ext cx="3483293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5E7EB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Strengthen Loyalty Programs</a:t>
            </a:r>
            <a:endParaRPr lang="en-US" sz="2000" dirty="0"/>
          </a:p>
        </p:txBody>
      </p:sp>
      <p:sp>
        <p:nvSpPr>
          <p:cNvPr id="8" name="Text 5"/>
          <p:cNvSpPr/>
          <p:nvPr/>
        </p:nvSpPr>
        <p:spPr>
          <a:xfrm>
            <a:off x="6943487" y="2156222"/>
            <a:ext cx="6893123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5E7EB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Offer VIP perks, exclusive offers, and early access for Loyalists and Established Spenders</a:t>
            </a:r>
            <a:endParaRPr lang="en-US" sz="1600" dirty="0"/>
          </a:p>
        </p:txBody>
      </p:sp>
      <p:sp>
        <p:nvSpPr>
          <p:cNvPr id="9" name="Shape 6"/>
          <p:cNvSpPr/>
          <p:nvPr/>
        </p:nvSpPr>
        <p:spPr>
          <a:xfrm>
            <a:off x="6280190" y="3217902"/>
            <a:ext cx="459224" cy="459224"/>
          </a:xfrm>
          <a:prstGeom prst="roundRect">
            <a:avLst>
              <a:gd name="adj" fmla="val 6668"/>
            </a:avLst>
          </a:prstGeom>
          <a:solidFill>
            <a:srgbClr val="333A4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6356687" y="3256121"/>
            <a:ext cx="306110" cy="3826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5E7EB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</a:t>
            </a:r>
            <a:endParaRPr lang="en-US" sz="2400" dirty="0"/>
          </a:p>
        </p:txBody>
      </p:sp>
      <p:sp>
        <p:nvSpPr>
          <p:cNvPr id="11" name="Text 8"/>
          <p:cNvSpPr/>
          <p:nvPr/>
        </p:nvSpPr>
        <p:spPr>
          <a:xfrm>
            <a:off x="6943487" y="3288030"/>
            <a:ext cx="3508058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5E7EB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Launch Win-Back Campaigns</a:t>
            </a:r>
            <a:endParaRPr lang="en-US" sz="2000" dirty="0"/>
          </a:p>
        </p:txBody>
      </p:sp>
      <p:sp>
        <p:nvSpPr>
          <p:cNvPr id="12" name="Text 9"/>
          <p:cNvSpPr/>
          <p:nvPr/>
        </p:nvSpPr>
        <p:spPr>
          <a:xfrm>
            <a:off x="6943487" y="3729276"/>
            <a:ext cx="6893123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550"/>
              </a:lnSpc>
            </a:pPr>
            <a:r>
              <a:rPr lang="en-US" sz="1750" dirty="0">
                <a:solidFill>
                  <a:srgbClr val="E5E7EB"/>
                </a:solidFill>
                <a:latin typeface="Inter" panose="020B0604020202020204" charset="0"/>
                <a:ea typeface="Inter" panose="020B0604020202020204" charset="0"/>
              </a:rPr>
              <a:t>Use personalized outreach and targeted incentives to re‑engage At‑Risk and Lost customers.</a:t>
            </a:r>
          </a:p>
        </p:txBody>
      </p:sp>
      <p:sp>
        <p:nvSpPr>
          <p:cNvPr id="13" name="Shape 10"/>
          <p:cNvSpPr/>
          <p:nvPr/>
        </p:nvSpPr>
        <p:spPr>
          <a:xfrm>
            <a:off x="6280190" y="4790956"/>
            <a:ext cx="459224" cy="459224"/>
          </a:xfrm>
          <a:prstGeom prst="roundRect">
            <a:avLst>
              <a:gd name="adj" fmla="val 6668"/>
            </a:avLst>
          </a:prstGeom>
          <a:solidFill>
            <a:srgbClr val="333A4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6356687" y="4829175"/>
            <a:ext cx="306110" cy="3826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5E7EB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</a:t>
            </a:r>
            <a:endParaRPr lang="en-US" sz="2400" dirty="0"/>
          </a:p>
        </p:txBody>
      </p:sp>
      <p:sp>
        <p:nvSpPr>
          <p:cNvPr id="15" name="Text 12"/>
          <p:cNvSpPr/>
          <p:nvPr/>
        </p:nvSpPr>
        <p:spPr>
          <a:xfrm>
            <a:off x="6943487" y="4861084"/>
            <a:ext cx="2891552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5E7EB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Upsell Premium Bundles</a:t>
            </a:r>
            <a:endParaRPr lang="en-US" sz="2000" dirty="0"/>
          </a:p>
        </p:txBody>
      </p:sp>
      <p:sp>
        <p:nvSpPr>
          <p:cNvPr id="16" name="Text 13"/>
          <p:cNvSpPr/>
          <p:nvPr/>
        </p:nvSpPr>
        <p:spPr>
          <a:xfrm>
            <a:off x="6943487" y="5302329"/>
            <a:ext cx="6893123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5E7EB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Curated product packages and high-margin items to increase average order value for Big Spenders</a:t>
            </a:r>
          </a:p>
          <a:p>
            <a:pPr marL="0" indent="0" algn="l">
              <a:lnSpc>
                <a:spcPts val="2550"/>
              </a:lnSpc>
              <a:buNone/>
            </a:pPr>
            <a:endParaRPr lang="en-US" sz="1600" dirty="0"/>
          </a:p>
        </p:txBody>
      </p:sp>
      <p:sp>
        <p:nvSpPr>
          <p:cNvPr id="17" name="Shape 14"/>
          <p:cNvSpPr/>
          <p:nvPr/>
        </p:nvSpPr>
        <p:spPr>
          <a:xfrm>
            <a:off x="6280190" y="6364010"/>
            <a:ext cx="459224" cy="459224"/>
          </a:xfrm>
          <a:prstGeom prst="roundRect">
            <a:avLst>
              <a:gd name="adj" fmla="val 6668"/>
            </a:avLst>
          </a:prstGeom>
          <a:solidFill>
            <a:srgbClr val="333A4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5"/>
          <p:cNvSpPr/>
          <p:nvPr/>
        </p:nvSpPr>
        <p:spPr>
          <a:xfrm>
            <a:off x="6356687" y="6402229"/>
            <a:ext cx="306110" cy="38266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en-US" sz="2400" dirty="0">
                <a:solidFill>
                  <a:srgbClr val="E5E7EB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4</a:t>
            </a:r>
            <a:endParaRPr lang="en-US" sz="2400" dirty="0"/>
          </a:p>
        </p:txBody>
      </p:sp>
      <p:sp>
        <p:nvSpPr>
          <p:cNvPr id="19" name="Text 16"/>
          <p:cNvSpPr/>
          <p:nvPr/>
        </p:nvSpPr>
        <p:spPr>
          <a:xfrm>
            <a:off x="6943487" y="6434138"/>
            <a:ext cx="2863810" cy="318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E5E7EB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Nurture New Customers</a:t>
            </a:r>
            <a:endParaRPr lang="en-US" sz="2000" dirty="0"/>
          </a:p>
        </p:txBody>
      </p:sp>
      <p:sp>
        <p:nvSpPr>
          <p:cNvPr id="20" name="Text 17"/>
          <p:cNvSpPr/>
          <p:nvPr/>
        </p:nvSpPr>
        <p:spPr>
          <a:xfrm>
            <a:off x="6943487" y="6875383"/>
            <a:ext cx="6893123" cy="653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E5E7EB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Welcome incentives, onboarding sequences, and engagement campaigns to guide New and Promising segments</a:t>
            </a:r>
            <a:endParaRPr lang="en-US" sz="1600" dirty="0"/>
          </a:p>
        </p:txBody>
      </p:sp>
      <p:pic>
        <p:nvPicPr>
          <p:cNvPr id="22" name="Picture 21" descr="A thumb up and two speech bubbles&#10;&#10;AI-generated content may be incorrect.">
            <a:extLst>
              <a:ext uri="{FF2B5EF4-FFF2-40B4-BE49-F238E27FC236}">
                <a16:creationId xmlns:a16="http://schemas.microsoft.com/office/drawing/2014/main" id="{F919EBE6-FC40-4B7E-FAF8-D782999405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237" y="1770206"/>
            <a:ext cx="5351075" cy="486249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567220"/>
            <a:ext cx="696360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2D7E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Analysis Overview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842974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92D7E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 Challenge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93790" y="349508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7EB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 retail food company struggled with: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406205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7EB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Low retention among high-value customers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50425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7EB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 personalization in marketing campaigns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793790" y="494645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7EB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Unclear value distribution across customer base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5388650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7EB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Unfocused marketing spend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793790" y="595562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7599521" y="2842974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92D7E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 Goal</a:t>
            </a:r>
            <a:endParaRPr lang="en-US" sz="2650" dirty="0"/>
          </a:p>
        </p:txBody>
      </p:sp>
      <p:sp>
        <p:nvSpPr>
          <p:cNvPr id="11" name="Text 9"/>
          <p:cNvSpPr/>
          <p:nvPr/>
        </p:nvSpPr>
        <p:spPr>
          <a:xfrm>
            <a:off x="7599521" y="3495080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7EB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Identify actionable, data-driven customer segments to guide targeted retention strategies and maximize customer lifetime value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75033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2D7E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The Problem</a:t>
            </a:r>
            <a:endParaRPr lang="en-US" sz="4450" dirty="0"/>
          </a:p>
        </p:txBody>
      </p:sp>
      <p:sp>
        <p:nvSpPr>
          <p:cNvPr id="3" name="Shape 1"/>
          <p:cNvSpPr/>
          <p:nvPr/>
        </p:nvSpPr>
        <p:spPr>
          <a:xfrm>
            <a:off x="793790" y="2912745"/>
            <a:ext cx="6407944" cy="1669852"/>
          </a:xfrm>
          <a:prstGeom prst="roundRect">
            <a:avLst>
              <a:gd name="adj" fmla="val 2038"/>
            </a:avLst>
          </a:prstGeom>
          <a:solidFill>
            <a:srgbClr val="333A4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1020604" y="31395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7EB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Uniform Treatment</a:t>
            </a:r>
            <a:endParaRPr lang="en-US" sz="2200" dirty="0"/>
          </a:p>
        </p:txBody>
      </p:sp>
      <p:sp>
        <p:nvSpPr>
          <p:cNvPr id="5" name="Text 3"/>
          <p:cNvSpPr/>
          <p:nvPr/>
        </p:nvSpPr>
        <p:spPr>
          <a:xfrm>
            <a:off x="1020604" y="3629978"/>
            <a:ext cx="59543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7EB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All customers treated the same marketing approach regardless of value or behavior</a:t>
            </a:r>
            <a:endParaRPr lang="en-US" sz="1750" dirty="0"/>
          </a:p>
        </p:txBody>
      </p:sp>
      <p:sp>
        <p:nvSpPr>
          <p:cNvPr id="6" name="Shape 4"/>
          <p:cNvSpPr/>
          <p:nvPr/>
        </p:nvSpPr>
        <p:spPr>
          <a:xfrm>
            <a:off x="7428548" y="2912745"/>
            <a:ext cx="6408063" cy="1669852"/>
          </a:xfrm>
          <a:prstGeom prst="roundRect">
            <a:avLst>
              <a:gd name="adj" fmla="val 2038"/>
            </a:avLst>
          </a:prstGeom>
          <a:solidFill>
            <a:srgbClr val="333A4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5"/>
          <p:cNvSpPr/>
          <p:nvPr/>
        </p:nvSpPr>
        <p:spPr>
          <a:xfrm>
            <a:off x="7655362" y="313955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7EB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Behavior Blind Spots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7655362" y="3629978"/>
            <a:ext cx="59544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7EB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Little insight into purchasing patterns or customer journey</a:t>
            </a:r>
            <a:endParaRPr lang="en-US" sz="1750" dirty="0"/>
          </a:p>
        </p:txBody>
      </p:sp>
      <p:sp>
        <p:nvSpPr>
          <p:cNvPr id="9" name="Shape 7"/>
          <p:cNvSpPr/>
          <p:nvPr/>
        </p:nvSpPr>
        <p:spPr>
          <a:xfrm>
            <a:off x="793790" y="4809411"/>
            <a:ext cx="6407944" cy="1669852"/>
          </a:xfrm>
          <a:prstGeom prst="roundRect">
            <a:avLst>
              <a:gd name="adj" fmla="val 2038"/>
            </a:avLst>
          </a:prstGeom>
          <a:solidFill>
            <a:srgbClr val="333A4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8"/>
          <p:cNvSpPr/>
          <p:nvPr/>
        </p:nvSpPr>
        <p:spPr>
          <a:xfrm>
            <a:off x="1020604" y="50362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7EB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Value Leakage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1020604" y="5526643"/>
            <a:ext cx="595431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7EB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High-value customers slipping into at-risk categories unnoticed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7428548" y="4809411"/>
            <a:ext cx="6408063" cy="1669852"/>
          </a:xfrm>
          <a:prstGeom prst="roundRect">
            <a:avLst>
              <a:gd name="adj" fmla="val 2038"/>
            </a:avLst>
          </a:prstGeom>
          <a:solidFill>
            <a:srgbClr val="333A4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7655362" y="50362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7EB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Wasteful Spend</a:t>
            </a:r>
            <a:endParaRPr lang="en-US" sz="2200" dirty="0"/>
          </a:p>
        </p:txBody>
      </p:sp>
      <p:sp>
        <p:nvSpPr>
          <p:cNvPr id="14" name="Text 12"/>
          <p:cNvSpPr/>
          <p:nvPr/>
        </p:nvSpPr>
        <p:spPr>
          <a:xfrm>
            <a:off x="7655362" y="5526643"/>
            <a:ext cx="59544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7EB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Marketing budget spread too broadly with limited return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5229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2D7E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Data Foundation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528054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92D7E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Sources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793790" y="3180159"/>
            <a:ext cx="48850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7EB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Customer demographics table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93790" y="3622358"/>
            <a:ext cx="488501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7EB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Sales table with recency, frequency and revenue / order information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93790" y="4937879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92D7E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Preparation Steps</a:t>
            </a:r>
            <a:endParaRPr lang="en-US" sz="2650" dirty="0"/>
          </a:p>
        </p:txBody>
      </p:sp>
      <p:sp>
        <p:nvSpPr>
          <p:cNvPr id="7" name="Text 5"/>
          <p:cNvSpPr/>
          <p:nvPr/>
        </p:nvSpPr>
        <p:spPr>
          <a:xfrm>
            <a:off x="793790" y="5589984"/>
            <a:ext cx="488501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7EB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Data cleaning (missing values, formatting, merging)</a:t>
            </a:r>
            <a:endParaRPr lang="en-US" sz="1750" dirty="0"/>
          </a:p>
        </p:txBody>
      </p:sp>
      <p:sp>
        <p:nvSpPr>
          <p:cNvPr id="8" name="Text 6"/>
          <p:cNvSpPr/>
          <p:nvPr/>
        </p:nvSpPr>
        <p:spPr>
          <a:xfrm>
            <a:off x="793790" y="6395085"/>
            <a:ext cx="488501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7EB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Exploratory analysis</a:t>
            </a:r>
            <a:endParaRPr lang="en-US" sz="1750" dirty="0"/>
          </a:p>
        </p:txBody>
      </p:sp>
      <p:sp>
        <p:nvSpPr>
          <p:cNvPr id="9" name="Text 7"/>
          <p:cNvSpPr/>
          <p:nvPr/>
        </p:nvSpPr>
        <p:spPr>
          <a:xfrm>
            <a:off x="6239828" y="2528054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92D7E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Feature Engineering</a:t>
            </a:r>
            <a:endParaRPr lang="en-US" sz="2650" dirty="0"/>
          </a:p>
        </p:txBody>
      </p:sp>
      <p:sp>
        <p:nvSpPr>
          <p:cNvPr id="10" name="Text 8"/>
          <p:cNvSpPr/>
          <p:nvPr/>
        </p:nvSpPr>
        <p:spPr>
          <a:xfrm>
            <a:off x="6239828" y="3208496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7EB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01</a:t>
            </a:r>
            <a:endParaRPr lang="en-US" sz="1750" dirty="0"/>
          </a:p>
        </p:txBody>
      </p:sp>
      <p:sp>
        <p:nvSpPr>
          <p:cNvPr id="11" name="Shape 9"/>
          <p:cNvSpPr/>
          <p:nvPr/>
        </p:nvSpPr>
        <p:spPr>
          <a:xfrm>
            <a:off x="6239828" y="3563541"/>
            <a:ext cx="3688675" cy="30480"/>
          </a:xfrm>
          <a:prstGeom prst="rect">
            <a:avLst/>
          </a:prstGeom>
          <a:solidFill>
            <a:srgbClr val="4CC9F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2" name="Text 10"/>
          <p:cNvSpPr/>
          <p:nvPr/>
        </p:nvSpPr>
        <p:spPr>
          <a:xfrm>
            <a:off x="6239828" y="37378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7EB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Recency</a:t>
            </a:r>
            <a:endParaRPr lang="en-US" sz="2200" dirty="0"/>
          </a:p>
        </p:txBody>
      </p:sp>
      <p:sp>
        <p:nvSpPr>
          <p:cNvPr id="13" name="Text 11"/>
          <p:cNvSpPr/>
          <p:nvPr/>
        </p:nvSpPr>
        <p:spPr>
          <a:xfrm>
            <a:off x="6239828" y="4318992"/>
            <a:ext cx="368867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7EB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Days since last purchase</a:t>
            </a:r>
            <a:endParaRPr lang="en-US" sz="1750" dirty="0"/>
          </a:p>
        </p:txBody>
      </p:sp>
      <p:sp>
        <p:nvSpPr>
          <p:cNvPr id="14" name="Text 12"/>
          <p:cNvSpPr/>
          <p:nvPr/>
        </p:nvSpPr>
        <p:spPr>
          <a:xfrm>
            <a:off x="10155317" y="3208496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7EB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02</a:t>
            </a:r>
            <a:endParaRPr lang="en-US" sz="1750" dirty="0"/>
          </a:p>
        </p:txBody>
      </p:sp>
      <p:sp>
        <p:nvSpPr>
          <p:cNvPr id="15" name="Shape 13"/>
          <p:cNvSpPr/>
          <p:nvPr/>
        </p:nvSpPr>
        <p:spPr>
          <a:xfrm>
            <a:off x="10155317" y="3563541"/>
            <a:ext cx="3688794" cy="30480"/>
          </a:xfrm>
          <a:prstGeom prst="rect">
            <a:avLst/>
          </a:prstGeom>
          <a:solidFill>
            <a:srgbClr val="4CC9F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6" name="Text 14"/>
          <p:cNvSpPr/>
          <p:nvPr/>
        </p:nvSpPr>
        <p:spPr>
          <a:xfrm>
            <a:off x="10155317" y="373784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7EB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Frequency</a:t>
            </a:r>
            <a:endParaRPr lang="en-US" sz="2200" dirty="0"/>
          </a:p>
        </p:txBody>
      </p:sp>
      <p:sp>
        <p:nvSpPr>
          <p:cNvPr id="17" name="Text 15"/>
          <p:cNvSpPr/>
          <p:nvPr/>
        </p:nvSpPr>
        <p:spPr>
          <a:xfrm>
            <a:off x="10155317" y="4318992"/>
            <a:ext cx="368879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7EB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Total number of transactions</a:t>
            </a:r>
            <a:endParaRPr lang="en-US" sz="1750" dirty="0"/>
          </a:p>
        </p:txBody>
      </p:sp>
      <p:sp>
        <p:nvSpPr>
          <p:cNvPr id="18" name="Text 16"/>
          <p:cNvSpPr/>
          <p:nvPr/>
        </p:nvSpPr>
        <p:spPr>
          <a:xfrm>
            <a:off x="6239828" y="5078730"/>
            <a:ext cx="226814" cy="2834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7EB"/>
                </a:solidFill>
                <a:latin typeface="Instrument Sans Light" pitchFamily="34" charset="0"/>
                <a:ea typeface="Instrument Sans Light" pitchFamily="34" charset="-122"/>
                <a:cs typeface="Instrument Sans Light" pitchFamily="34" charset="-120"/>
              </a:rPr>
              <a:t>03</a:t>
            </a:r>
            <a:endParaRPr lang="en-US" sz="1750" dirty="0"/>
          </a:p>
        </p:txBody>
      </p:sp>
      <p:sp>
        <p:nvSpPr>
          <p:cNvPr id="19" name="Shape 17"/>
          <p:cNvSpPr/>
          <p:nvPr/>
        </p:nvSpPr>
        <p:spPr>
          <a:xfrm>
            <a:off x="6239828" y="5433774"/>
            <a:ext cx="7604284" cy="30480"/>
          </a:xfrm>
          <a:prstGeom prst="rect">
            <a:avLst/>
          </a:prstGeom>
          <a:solidFill>
            <a:srgbClr val="4CC9F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0" name="Text 18"/>
          <p:cNvSpPr/>
          <p:nvPr/>
        </p:nvSpPr>
        <p:spPr>
          <a:xfrm>
            <a:off x="6239828" y="560808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7EB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Monetary</a:t>
            </a:r>
            <a:endParaRPr lang="en-US" sz="2200" dirty="0"/>
          </a:p>
        </p:txBody>
      </p:sp>
      <p:sp>
        <p:nvSpPr>
          <p:cNvPr id="21" name="Text 19"/>
          <p:cNvSpPr/>
          <p:nvPr/>
        </p:nvSpPr>
        <p:spPr>
          <a:xfrm>
            <a:off x="6239828" y="6189226"/>
            <a:ext cx="7604284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7EB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Total revenue per customer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28782"/>
            <a:ext cx="5502712" cy="602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>
                <a:solidFill>
                  <a:srgbClr val="92D7E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Our Analytical Approach</a:t>
            </a:r>
            <a:endParaRPr lang="en-US" sz="37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1716762"/>
            <a:ext cx="963930" cy="1156811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950482" y="1909524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E5E7EB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SQL Aggregation</a:t>
            </a:r>
            <a:endParaRPr lang="en-US" sz="1850" dirty="0"/>
          </a:p>
        </p:txBody>
      </p:sp>
      <p:sp>
        <p:nvSpPr>
          <p:cNvPr id="5" name="Text 2"/>
          <p:cNvSpPr/>
          <p:nvPr/>
        </p:nvSpPr>
        <p:spPr>
          <a:xfrm>
            <a:off x="1950482" y="2326362"/>
            <a:ext cx="11886128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E5E7EB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Customer-level metrics calculated using PostgreSQL</a:t>
            </a:r>
            <a:endParaRPr lang="en-US" sz="15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873573"/>
            <a:ext cx="963930" cy="1156811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950482" y="3066336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E5E7EB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EDA</a:t>
            </a:r>
            <a:endParaRPr lang="en-US" sz="1850" dirty="0"/>
          </a:p>
        </p:txBody>
      </p:sp>
      <p:sp>
        <p:nvSpPr>
          <p:cNvPr id="8" name="Text 4"/>
          <p:cNvSpPr/>
          <p:nvPr/>
        </p:nvSpPr>
        <p:spPr>
          <a:xfrm>
            <a:off x="1950482" y="3483173"/>
            <a:ext cx="11886128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E5E7EB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Explored behavior patterns and distributions</a:t>
            </a:r>
            <a:endParaRPr lang="en-US" sz="150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4030385"/>
            <a:ext cx="963930" cy="1156811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950482" y="4223147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E5E7EB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RFM Scoring</a:t>
            </a:r>
            <a:endParaRPr lang="en-US" sz="1850" dirty="0"/>
          </a:p>
        </p:txBody>
      </p:sp>
      <p:sp>
        <p:nvSpPr>
          <p:cNvPr id="11" name="Text 6"/>
          <p:cNvSpPr/>
          <p:nvPr/>
        </p:nvSpPr>
        <p:spPr>
          <a:xfrm>
            <a:off x="1950482" y="4639985"/>
            <a:ext cx="11886128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E5E7EB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Assigned scores based on purchase behavior</a:t>
            </a:r>
            <a:endParaRPr lang="en-US" sz="1500" dirty="0"/>
          </a:p>
        </p:txBody>
      </p:sp>
      <p:pic>
        <p:nvPicPr>
          <p:cNvPr id="12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3790" y="5187196"/>
            <a:ext cx="963930" cy="1156811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1950482" y="5379958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E5E7EB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Segmentation</a:t>
            </a:r>
            <a:endParaRPr lang="en-US" sz="1850" dirty="0"/>
          </a:p>
        </p:txBody>
      </p:sp>
      <p:sp>
        <p:nvSpPr>
          <p:cNvPr id="14" name="Text 8"/>
          <p:cNvSpPr/>
          <p:nvPr/>
        </p:nvSpPr>
        <p:spPr>
          <a:xfrm>
            <a:off x="1950482" y="5796796"/>
            <a:ext cx="11886128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E5E7EB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Classified into 10 actionable customer groups</a:t>
            </a:r>
            <a:endParaRPr lang="en-US" sz="1500" dirty="0"/>
          </a:p>
        </p:txBody>
      </p:sp>
      <p:pic>
        <p:nvPicPr>
          <p:cNvPr id="15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3790" y="6344007"/>
            <a:ext cx="963930" cy="1156811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1950482" y="6536769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E5E7EB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Dashboard</a:t>
            </a:r>
            <a:endParaRPr lang="en-US" sz="1850" dirty="0"/>
          </a:p>
        </p:txBody>
      </p:sp>
      <p:sp>
        <p:nvSpPr>
          <p:cNvPr id="17" name="Text 10"/>
          <p:cNvSpPr/>
          <p:nvPr/>
        </p:nvSpPr>
        <p:spPr>
          <a:xfrm>
            <a:off x="1950482" y="6953607"/>
            <a:ext cx="11886128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E5E7EB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Built interactive Power BI visualization</a:t>
            </a:r>
            <a:endParaRPr lang="en-US" sz="15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904637"/>
            <a:ext cx="665345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2D7E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RFM Segmentation Logic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628650" y="2180392"/>
            <a:ext cx="3567470" cy="44803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92D7E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Recency Score</a:t>
            </a:r>
            <a:endParaRPr lang="en-US" sz="2650" dirty="0"/>
          </a:p>
        </p:txBody>
      </p:sp>
      <p:sp>
        <p:nvSpPr>
          <p:cNvPr id="4" name="Text 2"/>
          <p:cNvSpPr/>
          <p:nvPr/>
        </p:nvSpPr>
        <p:spPr>
          <a:xfrm>
            <a:off x="628648" y="2809756"/>
            <a:ext cx="465951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7EB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How recently did the customer purchase?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628648" y="3399473"/>
            <a:ext cx="393334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7EB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Score 1-5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628649" y="3841671"/>
            <a:ext cx="393334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7EB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5 = most recent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628648" y="4283782"/>
            <a:ext cx="393334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7EB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 = least recent</a:t>
            </a:r>
          </a:p>
        </p:txBody>
      </p:sp>
      <p:sp>
        <p:nvSpPr>
          <p:cNvPr id="8" name="Text 6"/>
          <p:cNvSpPr/>
          <p:nvPr/>
        </p:nvSpPr>
        <p:spPr>
          <a:xfrm>
            <a:off x="5288161" y="2180392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92D7E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Frequency Score</a:t>
            </a:r>
            <a:endParaRPr lang="en-US" sz="2650" dirty="0"/>
          </a:p>
        </p:txBody>
      </p:sp>
      <p:sp>
        <p:nvSpPr>
          <p:cNvPr id="9" name="Text 7"/>
          <p:cNvSpPr/>
          <p:nvPr/>
        </p:nvSpPr>
        <p:spPr>
          <a:xfrm>
            <a:off x="5288161" y="2832497"/>
            <a:ext cx="393334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7EB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How often does the customer buy?</a:t>
            </a:r>
            <a:endParaRPr lang="en-US" sz="1750" dirty="0"/>
          </a:p>
        </p:txBody>
      </p:sp>
      <p:sp>
        <p:nvSpPr>
          <p:cNvPr id="10" name="Text 8"/>
          <p:cNvSpPr/>
          <p:nvPr/>
        </p:nvSpPr>
        <p:spPr>
          <a:xfrm>
            <a:off x="5288161" y="3399473"/>
            <a:ext cx="393334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7EB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Score 1-5</a:t>
            </a:r>
            <a:endParaRPr lang="en-US" sz="1750" dirty="0"/>
          </a:p>
        </p:txBody>
      </p:sp>
      <p:sp>
        <p:nvSpPr>
          <p:cNvPr id="11" name="Text 9"/>
          <p:cNvSpPr/>
          <p:nvPr/>
        </p:nvSpPr>
        <p:spPr>
          <a:xfrm>
            <a:off x="5288161" y="3841671"/>
            <a:ext cx="393334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7EB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5 = most frequent</a:t>
            </a:r>
            <a:endParaRPr lang="en-US" sz="1750" dirty="0"/>
          </a:p>
        </p:txBody>
      </p:sp>
      <p:sp>
        <p:nvSpPr>
          <p:cNvPr id="12" name="Text 10"/>
          <p:cNvSpPr/>
          <p:nvPr/>
        </p:nvSpPr>
        <p:spPr>
          <a:xfrm>
            <a:off x="5288161" y="4283869"/>
            <a:ext cx="393334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7EB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 = least frequent</a:t>
            </a:r>
            <a:endParaRPr lang="en-US" sz="1750" dirty="0"/>
          </a:p>
        </p:txBody>
      </p:sp>
      <p:sp>
        <p:nvSpPr>
          <p:cNvPr id="13" name="Text 11"/>
          <p:cNvSpPr/>
          <p:nvPr/>
        </p:nvSpPr>
        <p:spPr>
          <a:xfrm>
            <a:off x="9782532" y="2180392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92D7E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Monetary Score</a:t>
            </a:r>
            <a:endParaRPr lang="en-US" sz="2650" dirty="0"/>
          </a:p>
        </p:txBody>
      </p:sp>
      <p:sp>
        <p:nvSpPr>
          <p:cNvPr id="14" name="Text 12"/>
          <p:cNvSpPr/>
          <p:nvPr/>
        </p:nvSpPr>
        <p:spPr>
          <a:xfrm>
            <a:off x="9782532" y="2832497"/>
            <a:ext cx="4069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7EB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How much does the customer spend?</a:t>
            </a:r>
            <a:endParaRPr lang="en-US" sz="1750" dirty="0"/>
          </a:p>
        </p:txBody>
      </p:sp>
      <p:sp>
        <p:nvSpPr>
          <p:cNvPr id="15" name="Text 13"/>
          <p:cNvSpPr/>
          <p:nvPr/>
        </p:nvSpPr>
        <p:spPr>
          <a:xfrm>
            <a:off x="9782532" y="3399473"/>
            <a:ext cx="4069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7EB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Score 1-5</a:t>
            </a:r>
            <a:endParaRPr lang="en-US" sz="1750" dirty="0"/>
          </a:p>
        </p:txBody>
      </p:sp>
      <p:sp>
        <p:nvSpPr>
          <p:cNvPr id="16" name="Text 14"/>
          <p:cNvSpPr/>
          <p:nvPr/>
        </p:nvSpPr>
        <p:spPr>
          <a:xfrm>
            <a:off x="9782532" y="3841671"/>
            <a:ext cx="4069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7EB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5 = highest spender</a:t>
            </a:r>
            <a:endParaRPr lang="en-US" sz="1750" dirty="0"/>
          </a:p>
        </p:txBody>
      </p:sp>
      <p:sp>
        <p:nvSpPr>
          <p:cNvPr id="17" name="Text 15"/>
          <p:cNvSpPr/>
          <p:nvPr/>
        </p:nvSpPr>
        <p:spPr>
          <a:xfrm>
            <a:off x="9782532" y="4283869"/>
            <a:ext cx="406919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E5E7EB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1 = lowest spender</a:t>
            </a:r>
            <a:endParaRPr lang="en-US" sz="1750" dirty="0"/>
          </a:p>
        </p:txBody>
      </p:sp>
      <p:sp>
        <p:nvSpPr>
          <p:cNvPr id="18" name="Shape 16"/>
          <p:cNvSpPr/>
          <p:nvPr/>
        </p:nvSpPr>
        <p:spPr>
          <a:xfrm>
            <a:off x="793790" y="5457501"/>
            <a:ext cx="13042821" cy="35957"/>
          </a:xfrm>
          <a:prstGeom prst="rect">
            <a:avLst/>
          </a:prstGeom>
          <a:solidFill>
            <a:srgbClr val="E5E7EB">
              <a:alpha val="50000"/>
            </a:srgbClr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7"/>
          <p:cNvSpPr/>
          <p:nvPr/>
        </p:nvSpPr>
        <p:spPr>
          <a:xfrm>
            <a:off x="793790" y="5833586"/>
            <a:ext cx="5277683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92D7E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10 Customer Segments Identified</a:t>
            </a:r>
            <a:endParaRPr lang="en-US" sz="2650" dirty="0"/>
          </a:p>
        </p:txBody>
      </p:sp>
      <p:sp>
        <p:nvSpPr>
          <p:cNvPr id="20" name="Text 18"/>
          <p:cNvSpPr/>
          <p:nvPr/>
        </p:nvSpPr>
        <p:spPr>
          <a:xfrm>
            <a:off x="793790" y="6599039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7EB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Loyalist • Potential Loyal • New Customer • Growing • Promising • Established Spender • Big Spender • Loyal (At Risk) • Customer At Risk • Lost</a:t>
            </a:r>
            <a:endParaRPr lang="en-US" sz="1750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378365B-D39E-9E71-0194-55E1C36C34C3}"/>
              </a:ext>
            </a:extLst>
          </p:cNvPr>
          <p:cNvSpPr txBox="1"/>
          <p:nvPr/>
        </p:nvSpPr>
        <p:spPr>
          <a:xfrm>
            <a:off x="704850" y="4725893"/>
            <a:ext cx="3054310" cy="3616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50" dirty="0">
                <a:solidFill>
                  <a:srgbClr val="E5E7EB"/>
                </a:solidFill>
                <a:latin typeface="Inter" panose="020B0604020202020204" charset="0"/>
                <a:ea typeface="Inter" panose="020B0604020202020204" charset="0"/>
              </a:rPr>
              <a:t>   Split into 5 equal groups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FF6037B5-A71A-2674-B26D-250E094E5F6F}"/>
              </a:ext>
            </a:extLst>
          </p:cNvPr>
          <p:cNvSpPr/>
          <p:nvPr/>
        </p:nvSpPr>
        <p:spPr>
          <a:xfrm>
            <a:off x="673100" y="4897120"/>
            <a:ext cx="63500" cy="57150"/>
          </a:xfrm>
          <a:prstGeom prst="ellipse">
            <a:avLst/>
          </a:prstGeom>
          <a:solidFill>
            <a:srgbClr val="E5E7EB"/>
          </a:solidFill>
          <a:ln>
            <a:solidFill>
              <a:srgbClr val="E5E7EB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58514DB-F933-304E-FA42-13E9758DAF1D}"/>
              </a:ext>
            </a:extLst>
          </p:cNvPr>
          <p:cNvSpPr txBox="1"/>
          <p:nvPr/>
        </p:nvSpPr>
        <p:spPr>
          <a:xfrm>
            <a:off x="5457335" y="4725893"/>
            <a:ext cx="306398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E5E7EB"/>
                </a:solidFill>
                <a:latin typeface="Inter" panose="020B0604020202020204" charset="0"/>
                <a:ea typeface="Inter" panose="020B0604020202020204" charset="0"/>
              </a:rPr>
              <a:t> </a:t>
            </a:r>
            <a:r>
              <a:rPr lang="en-US" sz="1750" dirty="0">
                <a:solidFill>
                  <a:srgbClr val="E5E7EB"/>
                </a:solidFill>
                <a:latin typeface="Inter" panose="020B0604020202020204" charset="0"/>
                <a:ea typeface="Inter" panose="020B0604020202020204" charset="0"/>
              </a:rPr>
              <a:t>Split into 5 equal groups</a:t>
            </a:r>
          </a:p>
          <a:p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50902392-6F32-50FA-9EF1-B660724C2EBE}"/>
              </a:ext>
            </a:extLst>
          </p:cNvPr>
          <p:cNvSpPr/>
          <p:nvPr/>
        </p:nvSpPr>
        <p:spPr>
          <a:xfrm>
            <a:off x="5319252" y="4859594"/>
            <a:ext cx="70299" cy="71283"/>
          </a:xfrm>
          <a:prstGeom prst="ellipse">
            <a:avLst/>
          </a:prstGeom>
          <a:solidFill>
            <a:srgbClr val="E5E7EB"/>
          </a:solidFill>
          <a:ln>
            <a:solidFill>
              <a:srgbClr val="E5E7E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7A991C3-DA5D-2213-D181-FC13117CC66F}"/>
              </a:ext>
            </a:extLst>
          </p:cNvPr>
          <p:cNvSpPr txBox="1"/>
          <p:nvPr/>
        </p:nvSpPr>
        <p:spPr>
          <a:xfrm>
            <a:off x="9932779" y="4725892"/>
            <a:ext cx="325208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E5E7EB"/>
                </a:solidFill>
                <a:latin typeface="Inter" panose="020B0604020202020204" charset="0"/>
                <a:ea typeface="Inter" panose="020B0604020202020204" charset="0"/>
              </a:rPr>
              <a:t> </a:t>
            </a:r>
            <a:r>
              <a:rPr lang="en-US" sz="1750" dirty="0">
                <a:solidFill>
                  <a:srgbClr val="E5E7EB"/>
                </a:solidFill>
                <a:latin typeface="Inter" panose="020B0604020202020204" charset="0"/>
                <a:ea typeface="Inter" panose="020B0604020202020204" charset="0"/>
              </a:rPr>
              <a:t>Split into 5 equal groups</a:t>
            </a:r>
          </a:p>
          <a:p>
            <a:endParaRPr lang="en-US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FCDD439D-4C89-65EC-1A17-AB1F7DD806B5}"/>
              </a:ext>
            </a:extLst>
          </p:cNvPr>
          <p:cNvSpPr/>
          <p:nvPr/>
        </p:nvSpPr>
        <p:spPr>
          <a:xfrm>
            <a:off x="9808143" y="4873328"/>
            <a:ext cx="74167" cy="80942"/>
          </a:xfrm>
          <a:prstGeom prst="ellipse">
            <a:avLst/>
          </a:prstGeom>
          <a:solidFill>
            <a:srgbClr val="E5E7EB"/>
          </a:solidFill>
          <a:ln>
            <a:solidFill>
              <a:srgbClr val="E5E7E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073468"/>
            <a:ext cx="804886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55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50" b="0" i="0" u="none" strike="noStrike" kern="1200" cap="none" spc="0" normalizeH="0" baseline="0" noProof="0" dirty="0">
                <a:ln>
                  <a:noFill/>
                </a:ln>
                <a:solidFill>
                  <a:srgbClr val="92D7EE"/>
                </a:solidFill>
                <a:effectLst/>
                <a:uLnTx/>
                <a:uFillTx/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Key Customer Segments</a:t>
            </a:r>
            <a:endParaRPr kumimoji="0" lang="en-US" sz="44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Shape 1"/>
          <p:cNvSpPr/>
          <p:nvPr/>
        </p:nvSpPr>
        <p:spPr>
          <a:xfrm>
            <a:off x="793790" y="2235875"/>
            <a:ext cx="6407944" cy="1367909"/>
          </a:xfrm>
          <a:prstGeom prst="roundRect">
            <a:avLst>
              <a:gd name="adj" fmla="val 10695"/>
            </a:avLst>
          </a:prstGeom>
          <a:solidFill>
            <a:srgbClr val="141B2D"/>
          </a:solidFill>
          <a:ln w="30480">
            <a:solidFill>
              <a:srgbClr val="4C536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4" name="Shape 2"/>
          <p:cNvSpPr/>
          <p:nvPr/>
        </p:nvSpPr>
        <p:spPr>
          <a:xfrm>
            <a:off x="763310" y="2235875"/>
            <a:ext cx="121920" cy="1367909"/>
          </a:xfrm>
          <a:prstGeom prst="roundRect">
            <a:avLst>
              <a:gd name="adj" fmla="val 27907"/>
            </a:avLst>
          </a:prstGeom>
          <a:solidFill>
            <a:srgbClr val="4CC9F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3"/>
          <p:cNvSpPr/>
          <p:nvPr/>
        </p:nvSpPr>
        <p:spPr>
          <a:xfrm>
            <a:off x="1142524" y="24931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27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E5E7EB"/>
                </a:solidFill>
                <a:effectLst/>
                <a:uLnTx/>
                <a:uFillTx/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Loyalists</a:t>
            </a:r>
            <a:endParaRPr kumimoji="0" 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 4"/>
          <p:cNvSpPr/>
          <p:nvPr/>
        </p:nvSpPr>
        <p:spPr>
          <a:xfrm>
            <a:off x="1142524" y="2983587"/>
            <a:ext cx="58019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28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750" b="0" i="0" u="none" strike="noStrike" kern="1200" cap="none" spc="0" normalizeH="0" baseline="0" noProof="0" dirty="0">
                <a:ln>
                  <a:noFill/>
                </a:ln>
                <a:solidFill>
                  <a:srgbClr val="E5E7EB"/>
                </a:solidFill>
                <a:effectLst/>
                <a:uLnTx/>
                <a:uFillTx/>
                <a:latin typeface="Inter" pitchFamily="34" charset="0"/>
                <a:ea typeface="Inter" pitchFamily="34" charset="-122"/>
                <a:cs typeface="Inter" pitchFamily="34" charset="-120"/>
              </a:rPr>
              <a:t>Frequent buyers with recent activity and high spend</a:t>
            </a:r>
            <a:endParaRPr kumimoji="0" lang="en-US" sz="17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Shape 5"/>
          <p:cNvSpPr/>
          <p:nvPr/>
        </p:nvSpPr>
        <p:spPr>
          <a:xfrm>
            <a:off x="7428548" y="2235875"/>
            <a:ext cx="6408063" cy="1367909"/>
          </a:xfrm>
          <a:prstGeom prst="roundRect">
            <a:avLst>
              <a:gd name="adj" fmla="val 10695"/>
            </a:avLst>
          </a:prstGeom>
          <a:solidFill>
            <a:srgbClr val="141B2D"/>
          </a:solidFill>
          <a:ln w="30480">
            <a:solidFill>
              <a:srgbClr val="4C536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Shape 6"/>
          <p:cNvSpPr/>
          <p:nvPr/>
        </p:nvSpPr>
        <p:spPr>
          <a:xfrm>
            <a:off x="7398067" y="2235875"/>
            <a:ext cx="121920" cy="1367909"/>
          </a:xfrm>
          <a:prstGeom prst="roundRect">
            <a:avLst>
              <a:gd name="adj" fmla="val 27907"/>
            </a:avLst>
          </a:prstGeom>
          <a:solidFill>
            <a:srgbClr val="4CC9F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7"/>
          <p:cNvSpPr/>
          <p:nvPr/>
        </p:nvSpPr>
        <p:spPr>
          <a:xfrm>
            <a:off x="7777282" y="249316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27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E5E7EB"/>
                </a:solidFill>
                <a:effectLst/>
                <a:uLnTx/>
                <a:uFillTx/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Big Spenders</a:t>
            </a:r>
            <a:endParaRPr kumimoji="0" 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Text 8"/>
          <p:cNvSpPr/>
          <p:nvPr/>
        </p:nvSpPr>
        <p:spPr>
          <a:xfrm>
            <a:off x="7777282" y="2983587"/>
            <a:ext cx="58020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28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750" b="0" i="0" u="none" strike="noStrike" kern="1200" cap="none" spc="0" normalizeH="0" baseline="0" noProof="0" dirty="0">
                <a:ln>
                  <a:noFill/>
                </a:ln>
                <a:solidFill>
                  <a:srgbClr val="E5E7EB"/>
                </a:solidFill>
                <a:effectLst/>
                <a:uLnTx/>
                <a:uFillTx/>
                <a:latin typeface="Inter" pitchFamily="34" charset="0"/>
                <a:ea typeface="Inter" pitchFamily="34" charset="-122"/>
                <a:cs typeface="Inter" pitchFamily="34" charset="-120"/>
              </a:rPr>
              <a:t>High monetary value, less frequent purchases</a:t>
            </a:r>
            <a:endParaRPr kumimoji="0" lang="en-US" sz="17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Shape 9"/>
          <p:cNvSpPr/>
          <p:nvPr/>
        </p:nvSpPr>
        <p:spPr>
          <a:xfrm>
            <a:off x="793790" y="3830598"/>
            <a:ext cx="6407944" cy="1730812"/>
          </a:xfrm>
          <a:prstGeom prst="roundRect">
            <a:avLst>
              <a:gd name="adj" fmla="val 8453"/>
            </a:avLst>
          </a:prstGeom>
          <a:solidFill>
            <a:srgbClr val="141B2D"/>
          </a:solidFill>
          <a:ln w="30480">
            <a:solidFill>
              <a:srgbClr val="4C536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2" name="Shape 10"/>
          <p:cNvSpPr/>
          <p:nvPr/>
        </p:nvSpPr>
        <p:spPr>
          <a:xfrm>
            <a:off x="763310" y="3830598"/>
            <a:ext cx="121920" cy="1730812"/>
          </a:xfrm>
          <a:prstGeom prst="roundRect">
            <a:avLst>
              <a:gd name="adj" fmla="val 27907"/>
            </a:avLst>
          </a:prstGeom>
          <a:solidFill>
            <a:srgbClr val="4CC9F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Text 11"/>
          <p:cNvSpPr/>
          <p:nvPr/>
        </p:nvSpPr>
        <p:spPr>
          <a:xfrm>
            <a:off x="1142524" y="4087892"/>
            <a:ext cx="284821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27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E5E7EB"/>
                </a:solidFill>
                <a:effectLst/>
                <a:uLnTx/>
                <a:uFillTx/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Established Spenders</a:t>
            </a:r>
            <a:endParaRPr kumimoji="0" 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1142524" y="4578310"/>
            <a:ext cx="58019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28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750" b="0" i="0" u="none" strike="noStrike" kern="1200" cap="none" spc="0" normalizeH="0" baseline="0" noProof="0" dirty="0">
                <a:ln>
                  <a:noFill/>
                </a:ln>
                <a:solidFill>
                  <a:srgbClr val="E5E7EB"/>
                </a:solidFill>
                <a:effectLst/>
                <a:uLnTx/>
                <a:uFillTx/>
                <a:latin typeface="Inter" pitchFamily="34" charset="0"/>
                <a:ea typeface="Inter" pitchFamily="34" charset="-122"/>
                <a:cs typeface="Inter" pitchFamily="34" charset="-120"/>
              </a:rPr>
              <a:t>Consistent, reliable revenue </a:t>
            </a:r>
            <a:r>
              <a:rPr lang="en-US" sz="1750" dirty="0">
                <a:solidFill>
                  <a:srgbClr val="E5E7EB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contributors</a:t>
            </a:r>
            <a:endParaRPr kumimoji="0" lang="en-US" sz="17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Shape 13"/>
          <p:cNvSpPr/>
          <p:nvPr/>
        </p:nvSpPr>
        <p:spPr>
          <a:xfrm>
            <a:off x="7428548" y="3830598"/>
            <a:ext cx="6408063" cy="1730812"/>
          </a:xfrm>
          <a:prstGeom prst="roundRect">
            <a:avLst>
              <a:gd name="adj" fmla="val 8453"/>
            </a:avLst>
          </a:prstGeom>
          <a:solidFill>
            <a:srgbClr val="141B2D"/>
          </a:solidFill>
          <a:ln w="30480">
            <a:solidFill>
              <a:srgbClr val="4C536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6" name="Shape 14"/>
          <p:cNvSpPr/>
          <p:nvPr/>
        </p:nvSpPr>
        <p:spPr>
          <a:xfrm>
            <a:off x="7398067" y="3830598"/>
            <a:ext cx="121920" cy="1730812"/>
          </a:xfrm>
          <a:prstGeom prst="roundRect">
            <a:avLst>
              <a:gd name="adj" fmla="val 27907"/>
            </a:avLst>
          </a:prstGeom>
          <a:solidFill>
            <a:srgbClr val="4CC9F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7" name="Text 15"/>
          <p:cNvSpPr/>
          <p:nvPr/>
        </p:nvSpPr>
        <p:spPr>
          <a:xfrm>
            <a:off x="7777282" y="408789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27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E5E7EB"/>
                </a:solidFill>
                <a:effectLst/>
                <a:uLnTx/>
                <a:uFillTx/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At-Risk Customers</a:t>
            </a:r>
            <a:endParaRPr kumimoji="0" 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7777282" y="4578310"/>
            <a:ext cx="58020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28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750" b="0" i="0" u="none" strike="noStrike" kern="1200" cap="none" spc="0" normalizeH="0" baseline="0" noProof="0" dirty="0">
                <a:ln>
                  <a:noFill/>
                </a:ln>
                <a:solidFill>
                  <a:srgbClr val="E5E7EB"/>
                </a:solidFill>
                <a:effectLst/>
                <a:uLnTx/>
                <a:uFillTx/>
                <a:latin typeface="Inter" pitchFamily="34" charset="0"/>
                <a:ea typeface="Inter" pitchFamily="34" charset="-122"/>
                <a:cs typeface="Inter" pitchFamily="34" charset="-120"/>
              </a:rPr>
              <a:t>Previously valuable, now showing declining </a:t>
            </a:r>
            <a:r>
              <a:rPr lang="en-US" sz="1750" dirty="0">
                <a:solidFill>
                  <a:srgbClr val="E5E7EB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activity</a:t>
            </a:r>
            <a:endParaRPr kumimoji="0" lang="en-US" sz="17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Shape 17"/>
          <p:cNvSpPr/>
          <p:nvPr/>
        </p:nvSpPr>
        <p:spPr>
          <a:xfrm>
            <a:off x="793790" y="5788223"/>
            <a:ext cx="6407944" cy="1367909"/>
          </a:xfrm>
          <a:prstGeom prst="roundRect">
            <a:avLst>
              <a:gd name="adj" fmla="val 10695"/>
            </a:avLst>
          </a:prstGeom>
          <a:solidFill>
            <a:srgbClr val="141B2D"/>
          </a:solidFill>
          <a:ln w="30480">
            <a:solidFill>
              <a:srgbClr val="4C536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0" name="Shape 18"/>
          <p:cNvSpPr/>
          <p:nvPr/>
        </p:nvSpPr>
        <p:spPr>
          <a:xfrm>
            <a:off x="763310" y="5788223"/>
            <a:ext cx="121920" cy="1367909"/>
          </a:xfrm>
          <a:prstGeom prst="roundRect">
            <a:avLst>
              <a:gd name="adj" fmla="val 27907"/>
            </a:avLst>
          </a:prstGeom>
          <a:solidFill>
            <a:srgbClr val="4CC9F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1" name="Text 19"/>
          <p:cNvSpPr/>
          <p:nvPr/>
        </p:nvSpPr>
        <p:spPr>
          <a:xfrm>
            <a:off x="1142524" y="60455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27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E5E7EB"/>
                </a:solidFill>
                <a:effectLst/>
                <a:uLnTx/>
                <a:uFillTx/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New &amp; Promising</a:t>
            </a:r>
            <a:endParaRPr kumimoji="0" 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Text 20"/>
          <p:cNvSpPr/>
          <p:nvPr/>
        </p:nvSpPr>
        <p:spPr>
          <a:xfrm>
            <a:off x="1142524" y="6535936"/>
            <a:ext cx="5801916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28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750" b="0" i="0" u="none" strike="noStrike" kern="1200" cap="none" spc="0" normalizeH="0" baseline="0" noProof="0" dirty="0">
                <a:ln>
                  <a:noFill/>
                </a:ln>
                <a:solidFill>
                  <a:srgbClr val="E5E7EB"/>
                </a:solidFill>
                <a:effectLst/>
                <a:uLnTx/>
                <a:uFillTx/>
                <a:latin typeface="Inter" pitchFamily="34" charset="0"/>
                <a:ea typeface="Inter" pitchFamily="34" charset="-122"/>
                <a:cs typeface="Inter" pitchFamily="34" charset="-120"/>
              </a:rPr>
              <a:t>Recent or first-time buyers with growth potential</a:t>
            </a:r>
            <a:endParaRPr kumimoji="0" lang="en-US" sz="17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Shape 21"/>
          <p:cNvSpPr/>
          <p:nvPr/>
        </p:nvSpPr>
        <p:spPr>
          <a:xfrm>
            <a:off x="7428548" y="5788223"/>
            <a:ext cx="6408063" cy="1367909"/>
          </a:xfrm>
          <a:prstGeom prst="roundRect">
            <a:avLst>
              <a:gd name="adj" fmla="val 10695"/>
            </a:avLst>
          </a:prstGeom>
          <a:solidFill>
            <a:srgbClr val="141B2D"/>
          </a:solidFill>
          <a:ln w="30480">
            <a:solidFill>
              <a:srgbClr val="4C5365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24" name="Shape 22"/>
          <p:cNvSpPr/>
          <p:nvPr/>
        </p:nvSpPr>
        <p:spPr>
          <a:xfrm>
            <a:off x="7398067" y="5788223"/>
            <a:ext cx="121920" cy="1367909"/>
          </a:xfrm>
          <a:prstGeom prst="roundRect">
            <a:avLst>
              <a:gd name="adj" fmla="val 27907"/>
            </a:avLst>
          </a:prstGeom>
          <a:solidFill>
            <a:srgbClr val="4CC9F0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25" name="Text 23"/>
          <p:cNvSpPr/>
          <p:nvPr/>
        </p:nvSpPr>
        <p:spPr>
          <a:xfrm>
            <a:off x="7777282" y="60455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27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200" b="0" i="0" u="none" strike="noStrike" kern="1200" cap="none" spc="0" normalizeH="0" baseline="0" noProof="0" dirty="0">
                <a:ln>
                  <a:noFill/>
                </a:ln>
                <a:solidFill>
                  <a:srgbClr val="E5E7EB"/>
                </a:solidFill>
                <a:effectLst/>
                <a:uLnTx/>
                <a:uFillTx/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Lost Customers</a:t>
            </a:r>
            <a:endParaRPr kumimoji="0" lang="en-US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Text 24"/>
          <p:cNvSpPr/>
          <p:nvPr/>
        </p:nvSpPr>
        <p:spPr>
          <a:xfrm>
            <a:off x="7777282" y="6535936"/>
            <a:ext cx="580203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marR="0" lvl="0" indent="0" algn="l" defTabSz="914400" rtl="0" eaLnBrk="1" fontAlgn="auto" latinLnBrk="0" hangingPunct="1">
              <a:lnSpc>
                <a:spcPts val="28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750" dirty="0">
                <a:solidFill>
                  <a:srgbClr val="E5E7EB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</a:t>
            </a:r>
            <a:r>
              <a:rPr kumimoji="0" lang="en-US" sz="1750" b="0" i="0" u="none" strike="noStrike" kern="1200" cap="none" spc="0" normalizeH="0" baseline="0" noProof="0" dirty="0">
                <a:ln>
                  <a:noFill/>
                </a:ln>
                <a:solidFill>
                  <a:srgbClr val="E5E7EB"/>
                </a:solidFill>
                <a:effectLst/>
                <a:uLnTx/>
                <a:uFillTx/>
                <a:latin typeface="Inter" pitchFamily="34" charset="0"/>
                <a:ea typeface="Inter" pitchFamily="34" charset="-122"/>
                <a:cs typeface="Inter" pitchFamily="34" charset="-120"/>
              </a:rPr>
              <a:t>ow activity, </a:t>
            </a:r>
            <a:r>
              <a:rPr lang="en-US" sz="1750" dirty="0">
                <a:solidFill>
                  <a:srgbClr val="E5E7EB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very </a:t>
            </a:r>
            <a:r>
              <a:rPr kumimoji="0" lang="en-US" sz="1750" b="0" i="0" u="none" strike="noStrike" kern="1200" cap="none" spc="0" normalizeH="0" baseline="0" noProof="0" dirty="0">
                <a:ln>
                  <a:noFill/>
                </a:ln>
                <a:solidFill>
                  <a:srgbClr val="E5E7EB"/>
                </a:solidFill>
                <a:effectLst/>
                <a:uLnTx/>
                <a:uFillTx/>
                <a:latin typeface="Inter" pitchFamily="34" charset="0"/>
                <a:ea typeface="Inter" pitchFamily="34" charset="-122"/>
                <a:cs typeface="Inter" pitchFamily="34" charset="-120"/>
              </a:rPr>
              <a:t>low recent engagement</a:t>
            </a:r>
            <a:endParaRPr kumimoji="0" lang="en-US" sz="175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1"/>
          <p:cNvSpPr/>
          <p:nvPr/>
        </p:nvSpPr>
        <p:spPr>
          <a:xfrm>
            <a:off x="793790" y="1160229"/>
            <a:ext cx="840319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92D7E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Interactive Dashboard Overview</a:t>
            </a:r>
            <a:endParaRPr lang="en-US" sz="4450" dirty="0"/>
          </a:p>
        </p:txBody>
      </p:sp>
      <p:sp>
        <p:nvSpPr>
          <p:cNvPr id="5" name="Shape 2"/>
          <p:cNvSpPr/>
          <p:nvPr/>
        </p:nvSpPr>
        <p:spPr>
          <a:xfrm>
            <a:off x="411184" y="228727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33A4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6" name="Text 3"/>
          <p:cNvSpPr/>
          <p:nvPr/>
        </p:nvSpPr>
        <p:spPr>
          <a:xfrm>
            <a:off x="496254" y="2329780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5E7EB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</a:t>
            </a:r>
            <a:endParaRPr lang="en-US" sz="2650" dirty="0"/>
          </a:p>
        </p:txBody>
      </p:sp>
      <p:sp>
        <p:nvSpPr>
          <p:cNvPr id="7" name="Text 4"/>
          <p:cNvSpPr/>
          <p:nvPr/>
        </p:nvSpPr>
        <p:spPr>
          <a:xfrm>
            <a:off x="1148300" y="23651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7EB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KPI Summary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148300" y="2855560"/>
            <a:ext cx="564249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7EB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Core metrics: Total customers, total revenue, avg monetary value, avg frequency value, avg monetary value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411184" y="434824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33A4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0" name="Text 7"/>
          <p:cNvSpPr/>
          <p:nvPr/>
        </p:nvSpPr>
        <p:spPr>
          <a:xfrm>
            <a:off x="496255" y="4390752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5E7EB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</a:t>
            </a:r>
            <a:endParaRPr lang="en-US" sz="2650" dirty="0"/>
          </a:p>
        </p:txBody>
      </p:sp>
      <p:sp>
        <p:nvSpPr>
          <p:cNvPr id="11" name="Text 8"/>
          <p:cNvSpPr/>
          <p:nvPr/>
        </p:nvSpPr>
        <p:spPr>
          <a:xfrm>
            <a:off x="1148300" y="442611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7EB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Distribution Visuals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148300" y="4916532"/>
            <a:ext cx="564261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7EB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Segment breakdowns, revenue contribution by group</a:t>
            </a:r>
            <a:endParaRPr lang="en-US" sz="1750" dirty="0"/>
          </a:p>
        </p:txBody>
      </p:sp>
      <p:sp>
        <p:nvSpPr>
          <p:cNvPr id="13" name="Shape 10"/>
          <p:cNvSpPr/>
          <p:nvPr/>
        </p:nvSpPr>
        <p:spPr>
          <a:xfrm>
            <a:off x="411184" y="584324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33A4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496254" y="5885750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5E7EB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3</a:t>
            </a:r>
            <a:endParaRPr lang="en-US" sz="2650" dirty="0"/>
          </a:p>
        </p:txBody>
      </p:sp>
      <p:sp>
        <p:nvSpPr>
          <p:cNvPr id="15" name="Text 12"/>
          <p:cNvSpPr/>
          <p:nvPr/>
        </p:nvSpPr>
        <p:spPr>
          <a:xfrm>
            <a:off x="1148300" y="592111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7EB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RFM Bubble Chart</a:t>
            </a:r>
            <a:endParaRPr lang="en-US" sz="2200" dirty="0"/>
          </a:p>
        </p:txBody>
      </p:sp>
      <p:sp>
        <p:nvSpPr>
          <p:cNvPr id="16" name="Text 13"/>
          <p:cNvSpPr/>
          <p:nvPr/>
        </p:nvSpPr>
        <p:spPr>
          <a:xfrm>
            <a:off x="1148300" y="6411530"/>
            <a:ext cx="5642491" cy="10888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7EB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Visual positioning of segments by behavior scores</a:t>
            </a:r>
          </a:p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7EB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showing customer quality and engagement at a glimpse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7456885" y="228727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333A4C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Text 15"/>
          <p:cNvSpPr/>
          <p:nvPr/>
        </p:nvSpPr>
        <p:spPr>
          <a:xfrm>
            <a:off x="7541956" y="2329781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dirty="0">
                <a:solidFill>
                  <a:srgbClr val="E5E7EB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4</a:t>
            </a:r>
            <a:endParaRPr lang="en-US" sz="2650" dirty="0"/>
          </a:p>
        </p:txBody>
      </p:sp>
      <p:sp>
        <p:nvSpPr>
          <p:cNvPr id="19" name="Text 16"/>
          <p:cNvSpPr/>
          <p:nvPr/>
        </p:nvSpPr>
        <p:spPr>
          <a:xfrm>
            <a:off x="8194001" y="236514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E5E7EB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Dynamic Slicers</a:t>
            </a:r>
            <a:endParaRPr lang="en-US" sz="2200" dirty="0"/>
          </a:p>
        </p:txBody>
      </p:sp>
      <p:sp>
        <p:nvSpPr>
          <p:cNvPr id="20" name="Text 17"/>
          <p:cNvSpPr/>
          <p:nvPr/>
        </p:nvSpPr>
        <p:spPr>
          <a:xfrm>
            <a:off x="8194001" y="2855561"/>
            <a:ext cx="6130286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E5E7EB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Filter by segment, income level, and RFM score</a:t>
            </a:r>
            <a:endParaRPr lang="en-US" sz="1750" dirty="0"/>
          </a:p>
        </p:txBody>
      </p:sp>
      <p:pic>
        <p:nvPicPr>
          <p:cNvPr id="26" name="Picture 25" descr="A screenshot of a computer&#10;&#10;AI-generated content may be incorrect.">
            <a:extLst>
              <a:ext uri="{FF2B5EF4-FFF2-40B4-BE49-F238E27FC236}">
                <a16:creationId xmlns:a16="http://schemas.microsoft.com/office/drawing/2014/main" id="{CE3C73BD-9D39-0450-43AF-5B18E1ABAE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7605" y="3581366"/>
            <a:ext cx="7612796" cy="4624523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59143"/>
            <a:ext cx="5387102" cy="673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200" dirty="0">
                <a:solidFill>
                  <a:srgbClr val="92D7E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Key Insights</a:t>
            </a:r>
            <a:endParaRPr lang="en-US" sz="4200" dirty="0"/>
          </a:p>
        </p:txBody>
      </p:sp>
      <p:sp>
        <p:nvSpPr>
          <p:cNvPr id="3" name="Text 1"/>
          <p:cNvSpPr/>
          <p:nvPr/>
        </p:nvSpPr>
        <p:spPr>
          <a:xfrm>
            <a:off x="1428927" y="1969522"/>
            <a:ext cx="2693550" cy="711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5550" dirty="0">
                <a:solidFill>
                  <a:srgbClr val="E5E7EB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28%</a:t>
            </a:r>
            <a:endParaRPr lang="en-US" sz="5550" dirty="0"/>
          </a:p>
        </p:txBody>
      </p:sp>
      <p:sp>
        <p:nvSpPr>
          <p:cNvPr id="4" name="Text 2"/>
          <p:cNvSpPr/>
          <p:nvPr/>
        </p:nvSpPr>
        <p:spPr>
          <a:xfrm>
            <a:off x="1428927" y="2949763"/>
            <a:ext cx="2693550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100" dirty="0">
                <a:solidFill>
                  <a:srgbClr val="E5E7EB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High Value Core</a:t>
            </a:r>
            <a:endParaRPr lang="en-US" sz="2100" dirty="0"/>
          </a:p>
        </p:txBody>
      </p:sp>
      <p:sp>
        <p:nvSpPr>
          <p:cNvPr id="5" name="Text 3"/>
          <p:cNvSpPr/>
          <p:nvPr/>
        </p:nvSpPr>
        <p:spPr>
          <a:xfrm>
            <a:off x="934947" y="3415536"/>
            <a:ext cx="3597353" cy="1034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650" dirty="0">
                <a:solidFill>
                  <a:srgbClr val="E5E7EB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Loyalists and Established Spenders represent just 28% of customers but generate 55.7% of revenue</a:t>
            </a:r>
            <a:endParaRPr lang="en-US" sz="1650" dirty="0"/>
          </a:p>
        </p:txBody>
      </p:sp>
      <p:sp>
        <p:nvSpPr>
          <p:cNvPr id="6" name="Text 4"/>
          <p:cNvSpPr/>
          <p:nvPr/>
        </p:nvSpPr>
        <p:spPr>
          <a:xfrm>
            <a:off x="5680236" y="1957690"/>
            <a:ext cx="3058716" cy="711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5550" dirty="0">
                <a:solidFill>
                  <a:srgbClr val="E5E7EB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87.6%</a:t>
            </a:r>
            <a:endParaRPr lang="en-US" sz="5550" dirty="0"/>
          </a:p>
        </p:txBody>
      </p:sp>
      <p:sp>
        <p:nvSpPr>
          <p:cNvPr id="7" name="Text 5"/>
          <p:cNvSpPr/>
          <p:nvPr/>
        </p:nvSpPr>
        <p:spPr>
          <a:xfrm>
            <a:off x="5731789" y="2949763"/>
            <a:ext cx="2955608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100" dirty="0">
                <a:solidFill>
                  <a:srgbClr val="E5E7EB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Revenue Concentration</a:t>
            </a:r>
            <a:endParaRPr lang="en-US" sz="2100" dirty="0"/>
          </a:p>
        </p:txBody>
      </p:sp>
      <p:sp>
        <p:nvSpPr>
          <p:cNvPr id="8" name="Text 6"/>
          <p:cNvSpPr/>
          <p:nvPr/>
        </p:nvSpPr>
        <p:spPr>
          <a:xfrm>
            <a:off x="5044612" y="3415536"/>
            <a:ext cx="4119936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650" dirty="0">
                <a:solidFill>
                  <a:srgbClr val="E5E7EB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Customer in highest income groups (50k+) bring in 87% of revenue at only 51% of customers</a:t>
            </a:r>
            <a:endParaRPr lang="en-US" sz="1650" dirty="0"/>
          </a:p>
        </p:txBody>
      </p:sp>
      <p:sp>
        <p:nvSpPr>
          <p:cNvPr id="9" name="Text 7"/>
          <p:cNvSpPr/>
          <p:nvPr/>
        </p:nvSpPr>
        <p:spPr>
          <a:xfrm>
            <a:off x="9722881" y="1969522"/>
            <a:ext cx="3058716" cy="711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5550" dirty="0">
                <a:solidFill>
                  <a:srgbClr val="E5E7EB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$1.6K</a:t>
            </a:r>
            <a:endParaRPr lang="en-US" sz="5550" dirty="0"/>
          </a:p>
        </p:txBody>
      </p:sp>
      <p:sp>
        <p:nvSpPr>
          <p:cNvPr id="10" name="Text 8"/>
          <p:cNvSpPr/>
          <p:nvPr/>
        </p:nvSpPr>
        <p:spPr>
          <a:xfrm>
            <a:off x="9905404" y="2949763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100" dirty="0">
                <a:solidFill>
                  <a:srgbClr val="E5E7EB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Premium Value</a:t>
            </a:r>
            <a:endParaRPr lang="en-US" sz="2100" dirty="0"/>
          </a:p>
        </p:txBody>
      </p:sp>
      <p:sp>
        <p:nvSpPr>
          <p:cNvPr id="11" name="Text 9"/>
          <p:cNvSpPr/>
          <p:nvPr/>
        </p:nvSpPr>
        <p:spPr>
          <a:xfrm>
            <a:off x="9722880" y="3415536"/>
            <a:ext cx="3597353" cy="1034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650" dirty="0">
                <a:solidFill>
                  <a:srgbClr val="E5E7EB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Average spend among Big Spenders and Established Spenders</a:t>
            </a:r>
            <a:endParaRPr lang="en-US" sz="1650" dirty="0"/>
          </a:p>
        </p:txBody>
      </p:sp>
      <p:sp>
        <p:nvSpPr>
          <p:cNvPr id="12" name="Text 10"/>
          <p:cNvSpPr/>
          <p:nvPr/>
        </p:nvSpPr>
        <p:spPr>
          <a:xfrm>
            <a:off x="1246403" y="4834881"/>
            <a:ext cx="3058716" cy="711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5550" dirty="0">
                <a:solidFill>
                  <a:srgbClr val="E5E7EB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15.3%</a:t>
            </a:r>
            <a:endParaRPr lang="en-US" sz="5550" dirty="0"/>
          </a:p>
        </p:txBody>
      </p:sp>
      <p:sp>
        <p:nvSpPr>
          <p:cNvPr id="13" name="Text 11"/>
          <p:cNvSpPr/>
          <p:nvPr/>
        </p:nvSpPr>
        <p:spPr>
          <a:xfrm>
            <a:off x="1428926" y="5815122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100" dirty="0">
                <a:solidFill>
                  <a:srgbClr val="E5E7EB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At-Risk Revenue</a:t>
            </a:r>
            <a:endParaRPr lang="en-US" sz="2100" dirty="0"/>
          </a:p>
        </p:txBody>
      </p:sp>
      <p:sp>
        <p:nvSpPr>
          <p:cNvPr id="14" name="Text 12"/>
          <p:cNvSpPr/>
          <p:nvPr/>
        </p:nvSpPr>
        <p:spPr>
          <a:xfrm>
            <a:off x="934947" y="6280895"/>
            <a:ext cx="3761358" cy="1034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650" dirty="0">
                <a:solidFill>
                  <a:srgbClr val="E5E7EB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At-risk group still contributing significant revenue offering a strong opportunity for win back strategies</a:t>
            </a:r>
            <a:endParaRPr lang="en-US" sz="1650" dirty="0"/>
          </a:p>
        </p:txBody>
      </p:sp>
      <p:sp>
        <p:nvSpPr>
          <p:cNvPr id="21" name="Text 4">
            <a:extLst>
              <a:ext uri="{FF2B5EF4-FFF2-40B4-BE49-F238E27FC236}">
                <a16:creationId xmlns:a16="http://schemas.microsoft.com/office/drawing/2014/main" id="{45F2F178-2586-D434-B025-3501A488099A}"/>
              </a:ext>
            </a:extLst>
          </p:cNvPr>
          <p:cNvSpPr/>
          <p:nvPr/>
        </p:nvSpPr>
        <p:spPr>
          <a:xfrm>
            <a:off x="5680236" y="4834881"/>
            <a:ext cx="3058715" cy="711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5550" dirty="0">
                <a:solidFill>
                  <a:srgbClr val="E5E7EB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7.12</a:t>
            </a:r>
            <a:endParaRPr lang="en-US" sz="5550" dirty="0"/>
          </a:p>
        </p:txBody>
      </p:sp>
      <p:sp>
        <p:nvSpPr>
          <p:cNvPr id="22" name="Text 5">
            <a:extLst>
              <a:ext uri="{FF2B5EF4-FFF2-40B4-BE49-F238E27FC236}">
                <a16:creationId xmlns:a16="http://schemas.microsoft.com/office/drawing/2014/main" id="{90EE42AA-B518-7780-624F-910C1EB27E93}"/>
              </a:ext>
            </a:extLst>
          </p:cNvPr>
          <p:cNvSpPr/>
          <p:nvPr/>
        </p:nvSpPr>
        <p:spPr>
          <a:xfrm>
            <a:off x="5680236" y="5815122"/>
            <a:ext cx="3058716" cy="4418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100" dirty="0">
                <a:solidFill>
                  <a:srgbClr val="E5E7EB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Low Income Low Frequency</a:t>
            </a:r>
            <a:endParaRPr lang="en-US" sz="2100" dirty="0"/>
          </a:p>
        </p:txBody>
      </p:sp>
      <p:sp>
        <p:nvSpPr>
          <p:cNvPr id="23" name="Text 6">
            <a:extLst>
              <a:ext uri="{FF2B5EF4-FFF2-40B4-BE49-F238E27FC236}">
                <a16:creationId xmlns:a16="http://schemas.microsoft.com/office/drawing/2014/main" id="{67F87A5D-A2B7-48F0-B694-B4E3348BDF2D}"/>
              </a:ext>
            </a:extLst>
          </p:cNvPr>
          <p:cNvSpPr/>
          <p:nvPr/>
        </p:nvSpPr>
        <p:spPr>
          <a:xfrm>
            <a:off x="5301465" y="6280895"/>
            <a:ext cx="3761358" cy="689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650" dirty="0">
                <a:solidFill>
                  <a:srgbClr val="E5E7EB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Average frequency of Low-income group (20k – 50k) </a:t>
            </a:r>
            <a:endParaRPr lang="en-US" sz="1650" dirty="0"/>
          </a:p>
        </p:txBody>
      </p:sp>
      <p:sp>
        <p:nvSpPr>
          <p:cNvPr id="24" name="Text 7">
            <a:extLst>
              <a:ext uri="{FF2B5EF4-FFF2-40B4-BE49-F238E27FC236}">
                <a16:creationId xmlns:a16="http://schemas.microsoft.com/office/drawing/2014/main" id="{94105FC1-01E7-D831-4682-6860746FA0FC}"/>
              </a:ext>
            </a:extLst>
          </p:cNvPr>
          <p:cNvSpPr/>
          <p:nvPr/>
        </p:nvSpPr>
        <p:spPr>
          <a:xfrm>
            <a:off x="9722881" y="4834881"/>
            <a:ext cx="3058716" cy="7110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550"/>
              </a:lnSpc>
              <a:buNone/>
            </a:pPr>
            <a:r>
              <a:rPr lang="en-US" sz="5550" dirty="0">
                <a:solidFill>
                  <a:srgbClr val="E5E7EB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$173k</a:t>
            </a:r>
            <a:endParaRPr lang="en-US" sz="5550" dirty="0"/>
          </a:p>
        </p:txBody>
      </p:sp>
      <p:sp>
        <p:nvSpPr>
          <p:cNvPr id="25" name="Text 8">
            <a:extLst>
              <a:ext uri="{FF2B5EF4-FFF2-40B4-BE49-F238E27FC236}">
                <a16:creationId xmlns:a16="http://schemas.microsoft.com/office/drawing/2014/main" id="{677AC986-75D8-3874-E4AD-FB07DC8F2CDA}"/>
              </a:ext>
            </a:extLst>
          </p:cNvPr>
          <p:cNvSpPr/>
          <p:nvPr/>
        </p:nvSpPr>
        <p:spPr>
          <a:xfrm>
            <a:off x="9905404" y="5815122"/>
            <a:ext cx="2693551" cy="3365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100" dirty="0">
                <a:solidFill>
                  <a:srgbClr val="E5E7EB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Lost Value</a:t>
            </a:r>
            <a:endParaRPr lang="en-US" sz="2100" dirty="0"/>
          </a:p>
        </p:txBody>
      </p:sp>
      <p:sp>
        <p:nvSpPr>
          <p:cNvPr id="26" name="Text 9">
            <a:extLst>
              <a:ext uri="{FF2B5EF4-FFF2-40B4-BE49-F238E27FC236}">
                <a16:creationId xmlns:a16="http://schemas.microsoft.com/office/drawing/2014/main" id="{276C5718-754C-6AD1-F217-D8EEBA003E96}"/>
              </a:ext>
            </a:extLst>
          </p:cNvPr>
          <p:cNvSpPr/>
          <p:nvPr/>
        </p:nvSpPr>
        <p:spPr>
          <a:xfrm>
            <a:off x="9558875" y="6280895"/>
            <a:ext cx="3761358" cy="1034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700"/>
              </a:lnSpc>
              <a:buNone/>
            </a:pPr>
            <a:r>
              <a:rPr lang="en-US" sz="1650" dirty="0">
                <a:solidFill>
                  <a:srgbClr val="E5E7EB"/>
                </a:solidFill>
                <a:latin typeface="Inter" pitchFamily="34" charset="0"/>
                <a:ea typeface="Inter" pitchFamily="34" charset="-122"/>
              </a:rPr>
              <a:t>Total revenue generated by customers segmented as lost</a:t>
            </a:r>
            <a:endParaRPr lang="en-US" sz="16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</TotalTime>
  <Words>625</Words>
  <Application>Microsoft Office PowerPoint</Application>
  <PresentationFormat>Custom</PresentationFormat>
  <Paragraphs>138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Instrument Sans Medium</vt:lpstr>
      <vt:lpstr>Inter</vt:lpstr>
      <vt:lpstr>Instrument Sans Light</vt:lpstr>
      <vt:lpstr>Calibri</vt:lpstr>
      <vt:lpstr>Aptos</vt:lpstr>
      <vt:lpstr>Arial</vt:lpstr>
      <vt:lpstr>Office Theme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Lucas Faneuff</dc:creator>
  <cp:lastModifiedBy>Lucas Faneuff</cp:lastModifiedBy>
  <cp:revision>5</cp:revision>
  <dcterms:created xsi:type="dcterms:W3CDTF">2025-11-24T07:47:21Z</dcterms:created>
  <dcterms:modified xsi:type="dcterms:W3CDTF">2025-11-25T10:37:15Z</dcterms:modified>
</cp:coreProperties>
</file>